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handoutMasterIdLst>
    <p:handoutMasterId r:id="rId42"/>
  </p:handoutMasterIdLst>
  <p:sldIdLst>
    <p:sldId id="267" r:id="rId3"/>
    <p:sldId id="273" r:id="rId4"/>
    <p:sldId id="276" r:id="rId5"/>
    <p:sldId id="277" r:id="rId6"/>
    <p:sldId id="278" r:id="rId7"/>
    <p:sldId id="279" r:id="rId8"/>
    <p:sldId id="281" r:id="rId9"/>
    <p:sldId id="382" r:id="rId10"/>
    <p:sldId id="383" r:id="rId11"/>
    <p:sldId id="282" r:id="rId12"/>
    <p:sldId id="283" r:id="rId13"/>
    <p:sldId id="275" r:id="rId14"/>
    <p:sldId id="386" r:id="rId15"/>
    <p:sldId id="429" r:id="rId16"/>
    <p:sldId id="409" r:id="rId17"/>
    <p:sldId id="396" r:id="rId18"/>
    <p:sldId id="430" r:id="rId19"/>
    <p:sldId id="395" r:id="rId20"/>
    <p:sldId id="391" r:id="rId21"/>
    <p:sldId id="389" r:id="rId22"/>
    <p:sldId id="413" r:id="rId23"/>
    <p:sldId id="440" r:id="rId24"/>
    <p:sldId id="405" r:id="rId25"/>
    <p:sldId id="436" r:id="rId26"/>
    <p:sldId id="437" r:id="rId27"/>
    <p:sldId id="390" r:id="rId28"/>
    <p:sldId id="442" r:id="rId29"/>
    <p:sldId id="441" r:id="rId30"/>
    <p:sldId id="392" r:id="rId31"/>
    <p:sldId id="394" r:id="rId32"/>
    <p:sldId id="444" r:id="rId33"/>
    <p:sldId id="443" r:id="rId34"/>
    <p:sldId id="400" r:id="rId35"/>
    <p:sldId id="447" r:id="rId36"/>
    <p:sldId id="446" r:id="rId37"/>
    <p:sldId id="415" r:id="rId38"/>
    <p:sldId id="445" r:id="rId39"/>
    <p:sldId id="41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A750F9-8AEC-415C-8C18-488E7191A0F2}">
          <p14:sldIdLst>
            <p14:sldId id="267"/>
            <p14:sldId id="273"/>
            <p14:sldId id="276"/>
            <p14:sldId id="277"/>
            <p14:sldId id="278"/>
            <p14:sldId id="279"/>
            <p14:sldId id="281"/>
            <p14:sldId id="382"/>
            <p14:sldId id="383"/>
            <p14:sldId id="282"/>
            <p14:sldId id="283"/>
            <p14:sldId id="275"/>
          </p14:sldIdLst>
        </p14:section>
        <p14:section name="User Management" id="{A1782D8E-9EDE-44FE-B912-7D0B6F845A9E}">
          <p14:sldIdLst>
            <p14:sldId id="386"/>
            <p14:sldId id="429"/>
            <p14:sldId id="409"/>
            <p14:sldId id="396"/>
            <p14:sldId id="430"/>
            <p14:sldId id="395"/>
          </p14:sldIdLst>
        </p14:section>
        <p14:section name="People Management" id="{1EE94597-C3C1-4AF2-87AD-F3AE91D70072}">
          <p14:sldIdLst>
            <p14:sldId id="391"/>
            <p14:sldId id="389"/>
            <p14:sldId id="413"/>
            <p14:sldId id="440"/>
            <p14:sldId id="405"/>
            <p14:sldId id="436"/>
            <p14:sldId id="437"/>
            <p14:sldId id="390"/>
            <p14:sldId id="442"/>
            <p14:sldId id="441"/>
            <p14:sldId id="392"/>
            <p14:sldId id="394"/>
            <p14:sldId id="444"/>
            <p14:sldId id="443"/>
            <p14:sldId id="400"/>
            <p14:sldId id="447"/>
            <p14:sldId id="446"/>
            <p14:sldId id="415"/>
            <p14:sldId id="445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6" autoAdjust="0"/>
    <p:restoredTop sz="93046" autoAdjust="0"/>
  </p:normalViewPr>
  <p:slideViewPr>
    <p:cSldViewPr snapToGrid="0">
      <p:cViewPr varScale="1">
        <p:scale>
          <a:sx n="74" d="100"/>
          <a:sy n="74" d="100"/>
        </p:scale>
        <p:origin x="12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Knowledge University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F9DF8-B080-420D-BAA8-03EDD5D2C9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8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A1216-1B8B-8D1B-A537-1363D98B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A7AAA-03BA-94D8-3B9D-6429DE4EB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2A2B1-0FC3-D70C-02CE-D7F58D5E9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07FD7B-175F-E92A-4DED-9F9199B022F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Knowledge University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1C9C-BC8B-87E1-7AF5-2F37CAB7A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F9DF8-B080-420D-BAA8-03EDD5D2C9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6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BC60-4134-9052-8E64-E33BA94E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9F12C-CFCC-8649-7046-00BE653BB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678F5-1D63-C57D-4726-EF5FFD018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898C3A5-214B-FA1C-39DB-BAE5DCED7F7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Knowledge University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6D195-314F-BD39-566C-0325183DE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F9DF8-B080-420D-BAA8-03EDD5D2C9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5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96FE83-F99B-4339-865C-D01C13BF52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3A991D-E53C-4B2C-9CE8-F24616E7F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476250"/>
            <a:ext cx="9432925" cy="488339"/>
          </a:xfrm>
        </p:spPr>
        <p:txBody>
          <a:bodyPr anchor="t" anchorCtr="0">
            <a:spAutoFit/>
          </a:bodyPr>
          <a:lstStyle>
            <a:lvl1pPr algn="l">
              <a:lnSpc>
                <a:spcPct val="8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344D3D-750E-4AA5-BD45-F6CFA3D07F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5" y="2336650"/>
            <a:ext cx="11233150" cy="1092350"/>
          </a:xfrm>
        </p:spPr>
        <p:txBody>
          <a:bodyPr rIns="0" anchor="b" anchorCtr="0">
            <a:spAutoFit/>
          </a:bodyPr>
          <a:lstStyle>
            <a:lvl1pPr algn="l">
              <a:lnSpc>
                <a:spcPct val="80000"/>
              </a:lnSpc>
              <a:defRPr sz="8500">
                <a:solidFill>
                  <a:srgbClr val="0075C9"/>
                </a:solidFill>
              </a:defRPr>
            </a:lvl1pPr>
          </a:lstStyle>
          <a:p>
            <a:r>
              <a:rPr lang="en-US" dirty="0"/>
              <a:t>Click to add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4A5A7B-32F1-4538-86EC-D0B2317455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79650" y="3347244"/>
            <a:ext cx="9432925" cy="1092350"/>
          </a:xfrm>
        </p:spPr>
        <p:txBody>
          <a:bodyPr rIns="0">
            <a:spAutoFit/>
          </a:bodyPr>
          <a:lstStyle>
            <a:lvl1pPr marL="0" indent="0" algn="r">
              <a:lnSpc>
                <a:spcPct val="80000"/>
              </a:lnSpc>
              <a:buNone/>
              <a:defRPr sz="8500">
                <a:solidFill>
                  <a:schemeClr val="bg1"/>
                </a:solidFill>
                <a:latin typeface="Allianz Neo" panose="020B0504020203020204" pitchFamily="34" charset="77"/>
              </a:defRPr>
            </a:lvl1pPr>
            <a:lvl2pPr marL="483855" indent="0" algn="ctr">
              <a:buNone/>
              <a:defRPr sz="2117"/>
            </a:lvl2pPr>
            <a:lvl3pPr marL="967710" indent="0" algn="ctr">
              <a:buNone/>
              <a:defRPr sz="1905"/>
            </a:lvl3pPr>
            <a:lvl4pPr marL="1451564" indent="0" algn="ctr">
              <a:buNone/>
              <a:defRPr sz="1693"/>
            </a:lvl4pPr>
            <a:lvl5pPr marL="1935419" indent="0" algn="ctr">
              <a:buNone/>
              <a:defRPr sz="1693"/>
            </a:lvl5pPr>
            <a:lvl6pPr marL="2419274" indent="0" algn="ctr">
              <a:buNone/>
              <a:defRPr sz="1693"/>
            </a:lvl6pPr>
            <a:lvl7pPr marL="2903129" indent="0" algn="ctr">
              <a:buNone/>
              <a:defRPr sz="1693"/>
            </a:lvl7pPr>
            <a:lvl8pPr marL="3386983" indent="0" algn="ctr">
              <a:buNone/>
              <a:defRPr sz="1693"/>
            </a:lvl8pPr>
            <a:lvl9pPr marL="3870838" indent="0" algn="ctr">
              <a:buNone/>
              <a:defRPr sz="1693"/>
            </a:lvl9pPr>
          </a:lstStyle>
          <a:p>
            <a:r>
              <a:rPr lang="en-US" dirty="0"/>
              <a:t>divider headline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194459D0-30A9-DBB4-A871-43FDF755E1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4" y="4625213"/>
            <a:ext cx="5616576" cy="307777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</a:t>
            </a:r>
            <a:r>
              <a:rPr lang="en-US" dirty="0" err="1"/>
              <a:t>subheadline</a:t>
            </a:r>
            <a:r>
              <a:rPr lang="en-US" dirty="0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818203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9.wdp"/><Relationship Id="rId9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29.png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7.wdp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microsoft.com/office/2007/relationships/hdphoto" Target="../media/hdphoto2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microsoft.com/office/2007/relationships/hdphoto" Target="../media/hdphoto21.wdp"/><Relationship Id="rId4" Type="http://schemas.microsoft.com/office/2007/relationships/hdphoto" Target="../media/hdphoto19.wdp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12" Type="http://schemas.microsoft.com/office/2007/relationships/hdphoto" Target="../media/hdphoto2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microsoft.com/office/2007/relationships/hdphoto" Target="../media/hdphoto25.wdp"/><Relationship Id="rId4" Type="http://schemas.microsoft.com/office/2007/relationships/hdphoto" Target="../media/hdphoto23.wdp"/><Relationship Id="rId9" Type="http://schemas.openxmlformats.org/officeDocument/2006/relationships/image" Target="../media/image39.png"/><Relationship Id="rId14" Type="http://schemas.microsoft.com/office/2007/relationships/hdphoto" Target="../media/hdphoto2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11" Type="http://schemas.openxmlformats.org/officeDocument/2006/relationships/image" Target="../media/image7.png"/><Relationship Id="rId5" Type="http://schemas.openxmlformats.org/officeDocument/2006/relationships/image" Target="../media/image43.png"/><Relationship Id="rId10" Type="http://schemas.microsoft.com/office/2007/relationships/hdphoto" Target="../media/hdphoto31.wdp"/><Relationship Id="rId4" Type="http://schemas.microsoft.com/office/2007/relationships/hdphoto" Target="../media/hdphoto28.wdp"/><Relationship Id="rId9" Type="http://schemas.openxmlformats.org/officeDocument/2006/relationships/image" Target="../media/image45.png"/><Relationship Id="rId14" Type="http://schemas.microsoft.com/office/2007/relationships/hdphoto" Target="../media/hdphoto32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4.wdp"/><Relationship Id="rId5" Type="http://schemas.openxmlformats.org/officeDocument/2006/relationships/image" Target="../media/image48.png"/><Relationship Id="rId4" Type="http://schemas.microsoft.com/office/2007/relationships/hdphoto" Target="../media/hdphoto3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1.png"/><Relationship Id="rId7" Type="http://schemas.openxmlformats.org/officeDocument/2006/relationships/image" Target="../media/image7.png"/><Relationship Id="rId12" Type="http://schemas.microsoft.com/office/2007/relationships/hdphoto" Target="../media/hdphoto3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6.wdp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0" Type="http://schemas.microsoft.com/office/2007/relationships/hdphoto" Target="../media/hdphoto37.wdp"/><Relationship Id="rId4" Type="http://schemas.microsoft.com/office/2007/relationships/hdphoto" Target="../media/hdphoto35.wdp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39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11" Type="http://schemas.openxmlformats.org/officeDocument/2006/relationships/image" Target="../media/image7.png"/><Relationship Id="rId5" Type="http://schemas.openxmlformats.org/officeDocument/2006/relationships/image" Target="../media/image57.png"/><Relationship Id="rId10" Type="http://schemas.microsoft.com/office/2007/relationships/hdphoto" Target="../media/hdphoto43.wdp"/><Relationship Id="rId4" Type="http://schemas.microsoft.com/office/2007/relationships/hdphoto" Target="../media/hdphoto40.wdp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6.wdp"/><Relationship Id="rId13" Type="http://schemas.openxmlformats.org/officeDocument/2006/relationships/image" Target="../media/image7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microsoft.com/office/2007/relationships/hdphoto" Target="../media/hdphoto4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5.wdp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microsoft.com/office/2007/relationships/hdphoto" Target="../media/hdphoto47.wdp"/><Relationship Id="rId4" Type="http://schemas.microsoft.com/office/2007/relationships/hdphoto" Target="../media/hdphoto44.wdp"/><Relationship Id="rId9" Type="http://schemas.openxmlformats.org/officeDocument/2006/relationships/image" Target="../media/image63.png"/><Relationship Id="rId1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0.wdp"/><Relationship Id="rId5" Type="http://schemas.openxmlformats.org/officeDocument/2006/relationships/image" Target="../media/image66.png"/><Relationship Id="rId4" Type="http://schemas.microsoft.com/office/2007/relationships/hdphoto" Target="../media/hdphoto4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51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8.png"/><Relationship Id="rId7" Type="http://schemas.openxmlformats.org/officeDocument/2006/relationships/image" Target="../media/image7.png"/><Relationship Id="rId12" Type="http://schemas.microsoft.com/office/2007/relationships/hdphoto" Target="../media/hdphoto5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3.wdp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microsoft.com/office/2007/relationships/hdphoto" Target="../media/hdphoto54.wdp"/><Relationship Id="rId4" Type="http://schemas.microsoft.com/office/2007/relationships/hdphoto" Target="../media/hdphoto52.wdp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7.wdp"/><Relationship Id="rId5" Type="http://schemas.openxmlformats.org/officeDocument/2006/relationships/image" Target="../media/image75.png"/><Relationship Id="rId10" Type="http://schemas.microsoft.com/office/2007/relationships/hdphoto" Target="../media/hdphoto58.wdp"/><Relationship Id="rId4" Type="http://schemas.microsoft.com/office/2007/relationships/hdphoto" Target="../media/hdphoto56.wdp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0.wdp"/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61.wdp"/><Relationship Id="rId4" Type="http://schemas.microsoft.com/office/2007/relationships/hdphoto" Target="../media/hdphoto59.wdp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3.wdp"/><Relationship Id="rId5" Type="http://schemas.openxmlformats.org/officeDocument/2006/relationships/image" Target="../media/image81.png"/><Relationship Id="rId4" Type="http://schemas.microsoft.com/office/2007/relationships/hdphoto" Target="../media/hdphoto62.wd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5.wdp"/><Relationship Id="rId5" Type="http://schemas.openxmlformats.org/officeDocument/2006/relationships/image" Target="../media/image83.png"/><Relationship Id="rId10" Type="http://schemas.microsoft.com/office/2007/relationships/hdphoto" Target="../media/hdphoto66.wdp"/><Relationship Id="rId4" Type="http://schemas.microsoft.com/office/2007/relationships/hdphoto" Target="../media/hdphoto64.wdp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0.wdp"/><Relationship Id="rId3" Type="http://schemas.openxmlformats.org/officeDocument/2006/relationships/image" Target="../media/image8.png"/><Relationship Id="rId7" Type="http://schemas.microsoft.com/office/2007/relationships/hdphoto" Target="../media/hdphoto68.wdp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microsoft.com/office/2007/relationships/hdphoto" Target="../media/hdphoto69.wdp"/><Relationship Id="rId5" Type="http://schemas.microsoft.com/office/2007/relationships/hdphoto" Target="../media/hdphoto67.wdp"/><Relationship Id="rId10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4.wdp"/><Relationship Id="rId3" Type="http://schemas.openxmlformats.org/officeDocument/2006/relationships/image" Target="../media/image8.png"/><Relationship Id="rId7" Type="http://schemas.microsoft.com/office/2007/relationships/hdphoto" Target="../media/hdphoto72.wdp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microsoft.com/office/2007/relationships/hdphoto" Target="../media/hdphoto73.wdp"/><Relationship Id="rId5" Type="http://schemas.microsoft.com/office/2007/relationships/hdphoto" Target="../media/hdphoto71.wdp"/><Relationship Id="rId10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75.wdp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jpg"/><Relationship Id="rId10" Type="http://schemas.openxmlformats.org/officeDocument/2006/relationships/image" Target="../media/image16.jp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6994C-AC49-9C0B-A91C-9F4228B8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31C22D0-471A-3D18-22E5-AC35B9CDA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D698C-D2B5-A652-B352-BB516A9A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60804EA-A03A-EF95-73A9-4276C59F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A3945-2CF9-3479-1D63-84C7B520FC64}"/>
              </a:ext>
            </a:extLst>
          </p:cNvPr>
          <p:cNvSpPr txBox="1"/>
          <p:nvPr/>
        </p:nvSpPr>
        <p:spPr>
          <a:xfrm>
            <a:off x="304768" y="249647"/>
            <a:ext cx="6505640" cy="61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kern="0" dirty="0">
                <a:solidFill>
                  <a:srgbClr val="11314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Project Roadmap: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E34D9-6DEB-E3AE-C46D-00C6583EC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2125"/>
            <a:ext cx="12192000" cy="5430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E25C5-2B99-DE62-3009-E21E9785F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392" y="862892"/>
            <a:ext cx="1861784" cy="1079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80110-DEF7-38C5-2C00-1C4D255064F3}"/>
              </a:ext>
            </a:extLst>
          </p:cNvPr>
          <p:cNvSpPr txBox="1"/>
          <p:nvPr/>
        </p:nvSpPr>
        <p:spPr>
          <a:xfrm>
            <a:off x="1714500" y="2488523"/>
            <a:ext cx="185737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1314F"/>
                </a:solidFill>
              </a:rPr>
              <a:t>Needs Assessment and Requirement Gathering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Understand and document the specific HR Requirements of the university to tailor the Oracle system accordingly </a:t>
            </a:r>
          </a:p>
          <a:p>
            <a:endParaRPr lang="en-US" sz="1200" dirty="0"/>
          </a:p>
          <a:p>
            <a:r>
              <a:rPr lang="en-US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12C2F-2FD8-5340-1D17-70C5427B98BF}"/>
              </a:ext>
            </a:extLst>
          </p:cNvPr>
          <p:cNvSpPr txBox="1"/>
          <p:nvPr/>
        </p:nvSpPr>
        <p:spPr>
          <a:xfrm>
            <a:off x="4048125" y="2294332"/>
            <a:ext cx="18573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1314F"/>
                </a:solidFill>
              </a:rPr>
              <a:t>System Configuration and Customization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Customize the Oracle HR system to meet the university’s specific needs.</a:t>
            </a:r>
          </a:p>
          <a:p>
            <a:r>
              <a:rPr lang="en-US" sz="1200" dirty="0"/>
              <a:t> </a:t>
            </a:r>
          </a:p>
          <a:p>
            <a:r>
              <a:rPr lang="en-US" sz="1200" b="1" dirty="0">
                <a:solidFill>
                  <a:srgbClr val="11314F"/>
                </a:solidFill>
              </a:rPr>
              <a:t>Testing and Quality Assurance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Validate that the Oracle HR system is functioning as expected and meets university needs.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04A4A-01A5-5797-8774-CF12D2537496}"/>
              </a:ext>
            </a:extLst>
          </p:cNvPr>
          <p:cNvSpPr txBox="1"/>
          <p:nvPr/>
        </p:nvSpPr>
        <p:spPr>
          <a:xfrm>
            <a:off x="6381750" y="2478998"/>
            <a:ext cx="18573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1314F"/>
                </a:solidFill>
              </a:rPr>
              <a:t>User Training and Change Management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Ensure that all users are equipped to effectively use the new HR system and adapt to changes. 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11314F"/>
                </a:solidFill>
              </a:rPr>
              <a:t>Data Migration and System Go-Live</a:t>
            </a:r>
          </a:p>
          <a:p>
            <a:endParaRPr lang="en-US" sz="400" b="1" dirty="0"/>
          </a:p>
          <a:p>
            <a:r>
              <a:rPr lang="en-US" sz="1200" dirty="0">
                <a:solidFill>
                  <a:srgbClr val="085472"/>
                </a:solidFill>
              </a:rPr>
              <a:t>Transition from the old HR system to the Oracle HR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6A50F7-13B8-8E7B-38F9-E70B07B5A45B}"/>
              </a:ext>
            </a:extLst>
          </p:cNvPr>
          <p:cNvSpPr txBox="1"/>
          <p:nvPr/>
        </p:nvSpPr>
        <p:spPr>
          <a:xfrm>
            <a:off x="8801100" y="2501619"/>
            <a:ext cx="18573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1314F"/>
                </a:solidFill>
              </a:rPr>
              <a:t>Post-Go-Live Support and Optimization</a:t>
            </a:r>
          </a:p>
          <a:p>
            <a:endParaRPr lang="en-US" sz="500" b="1" dirty="0"/>
          </a:p>
          <a:p>
            <a:r>
              <a:rPr lang="en-US" sz="1200" dirty="0">
                <a:solidFill>
                  <a:srgbClr val="085472"/>
                </a:solidFill>
              </a:rPr>
              <a:t>Provide ongoing support and continuous improvement post-implementation.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11314F"/>
                </a:solidFill>
              </a:rPr>
              <a:t>Project Closure and Final Reporting</a:t>
            </a:r>
          </a:p>
          <a:p>
            <a:endParaRPr lang="en-US" sz="300" b="1" dirty="0">
              <a:solidFill>
                <a:srgbClr val="11314F"/>
              </a:solidFill>
            </a:endParaRPr>
          </a:p>
          <a:p>
            <a:r>
              <a:rPr lang="en-US" sz="1200" dirty="0">
                <a:solidFill>
                  <a:srgbClr val="085472"/>
                </a:solidFill>
              </a:rPr>
              <a:t>Officially close the project and document the outcomes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22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27A81-D410-B38C-32EF-C3F2B3B14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D5B35-8BE3-329E-0449-80C33DE7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E55749A-39A2-E47A-31DE-5D07AE1AAD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DE11267-7169-351A-43DB-EBDA0D1FA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5D668EB-E9F6-32AF-E8BE-370481E52D44}"/>
              </a:ext>
            </a:extLst>
          </p:cNvPr>
          <p:cNvGrpSpPr/>
          <p:nvPr/>
        </p:nvGrpSpPr>
        <p:grpSpPr>
          <a:xfrm>
            <a:off x="-71120" y="-130729"/>
            <a:ext cx="12263120" cy="4908791"/>
            <a:chOff x="-19165" y="-68815"/>
            <a:chExt cx="12263120" cy="58308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DDECD1-5A70-2AB5-F088-955C2138F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9165" y="-68815"/>
              <a:ext cx="12263120" cy="58308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7AC68B-7ABF-B653-0097-7C66F2E3AB2A}"/>
                </a:ext>
              </a:extLst>
            </p:cNvPr>
            <p:cNvSpPr txBox="1"/>
            <p:nvPr/>
          </p:nvSpPr>
          <p:spPr>
            <a:xfrm>
              <a:off x="51955" y="288077"/>
              <a:ext cx="3688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90000"/>
                      <a:lumOff val="1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Knowledge University</a:t>
              </a:r>
            </a:p>
            <a:p>
              <a:r>
                <a:rPr lang="en-US" sz="2400" b="1" dirty="0">
                  <a:solidFill>
                    <a:schemeClr val="tx2">
                      <a:lumMod val="90000"/>
                      <a:lumOff val="1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Organization Structure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699357-9FCC-4C47-5F57-964DFAA97BA9}"/>
                </a:ext>
              </a:extLst>
            </p:cNvPr>
            <p:cNvSpPr txBox="1"/>
            <p:nvPr/>
          </p:nvSpPr>
          <p:spPr>
            <a:xfrm>
              <a:off x="4470777" y="721975"/>
              <a:ext cx="3688080" cy="167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b="1" dirty="0">
                  <a:solidFill>
                    <a:schemeClr val="bg1"/>
                  </a:solidFill>
                </a:rPr>
                <a:t>Executive Level</a:t>
              </a:r>
            </a:p>
            <a:p>
              <a:pPr marL="1081088" indent="-179388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</a:rPr>
                <a:t>Top Management</a:t>
              </a:r>
            </a:p>
            <a:p>
              <a:pPr marL="1081088" indent="-179388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</a:rPr>
                <a:t>Dean </a:t>
              </a:r>
            </a:p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5714D7-CFB3-AC23-AC57-A282EECA17E3}"/>
                </a:ext>
              </a:extLst>
            </p:cNvPr>
            <p:cNvSpPr txBox="1"/>
            <p:nvPr/>
          </p:nvSpPr>
          <p:spPr>
            <a:xfrm rot="21409221">
              <a:off x="2578100" y="2856792"/>
              <a:ext cx="1412009" cy="55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b="1" dirty="0">
                  <a:solidFill>
                    <a:schemeClr val="bg1"/>
                  </a:solidFill>
                </a:rPr>
                <a:t>Finance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85E160-A4B1-BADB-96D1-9F85E48791B4}"/>
                </a:ext>
              </a:extLst>
            </p:cNvPr>
            <p:cNvSpPr txBox="1"/>
            <p:nvPr/>
          </p:nvSpPr>
          <p:spPr>
            <a:xfrm>
              <a:off x="4081346" y="2521932"/>
              <a:ext cx="14120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Student 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Affairs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FE9FC5-250A-3A5C-B590-DF9BC7590192}"/>
                </a:ext>
              </a:extLst>
            </p:cNvPr>
            <p:cNvSpPr txBox="1"/>
            <p:nvPr/>
          </p:nvSpPr>
          <p:spPr>
            <a:xfrm>
              <a:off x="5463888" y="2521932"/>
              <a:ext cx="17018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/>
                  </a:solidFill>
                </a:rPr>
                <a:t>Human Resources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450986-E179-395C-0865-EDB92D34A82A}"/>
                </a:ext>
              </a:extLst>
            </p:cNvPr>
            <p:cNvSpPr txBox="1"/>
            <p:nvPr/>
          </p:nvSpPr>
          <p:spPr>
            <a:xfrm>
              <a:off x="7165746" y="2608456"/>
              <a:ext cx="1304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/>
                  </a:solidFill>
                </a:rPr>
                <a:t>IT &amp; Facilities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F55A07-9854-D7B2-0295-001FBF7FD12E}"/>
                </a:ext>
              </a:extLst>
            </p:cNvPr>
            <p:cNvSpPr txBox="1"/>
            <p:nvPr/>
          </p:nvSpPr>
          <p:spPr>
            <a:xfrm>
              <a:off x="8668002" y="2837507"/>
              <a:ext cx="1304002" cy="846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/>
                  </a:solidFill>
                </a:rPr>
                <a:t>Faculty Affairs 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DB532D-EFDD-28F1-FF58-DB8143D38C67}"/>
              </a:ext>
            </a:extLst>
          </p:cNvPr>
          <p:cNvSpPr/>
          <p:nvPr/>
        </p:nvSpPr>
        <p:spPr>
          <a:xfrm>
            <a:off x="2565893" y="3417128"/>
            <a:ext cx="1412009" cy="2870627"/>
          </a:xfrm>
          <a:prstGeom prst="roundRect">
            <a:avLst>
              <a:gd name="adj" fmla="val 7282"/>
            </a:avLst>
          </a:prstGeom>
          <a:noFill/>
          <a:ln>
            <a:solidFill>
              <a:srgbClr val="860000"/>
            </a:solidFill>
          </a:ln>
        </p:spPr>
        <p:txBody>
          <a:bodyPr wrap="square" rtlCol="0">
            <a:spAutoFit/>
          </a:bodyPr>
          <a:lstStyle/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Procurement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 Risk Management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Facilities Management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Controller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Payroll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Treasurer </a:t>
            </a:r>
          </a:p>
          <a:p>
            <a:pPr marL="85725" indent="-85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860000"/>
                </a:solidFill>
              </a:rPr>
              <a:t>Finance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207168F-C53F-DDD9-4F89-44F2ED9A7BD2}"/>
              </a:ext>
            </a:extLst>
          </p:cNvPr>
          <p:cNvSpPr/>
          <p:nvPr/>
        </p:nvSpPr>
        <p:spPr>
          <a:xfrm>
            <a:off x="4086906" y="3028393"/>
            <a:ext cx="1451765" cy="2890004"/>
          </a:xfrm>
          <a:prstGeom prst="roundRect">
            <a:avLst>
              <a:gd name="adj" fmla="val 473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Graduate Studies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Undergraduate Studies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Research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Counseling &amp; psychological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Health services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2">
                    <a:lumMod val="75000"/>
                  </a:schemeClr>
                </a:solidFill>
              </a:rPr>
              <a:t>Customer Service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1A1DBDE-48C0-4AA5-357B-0D55C51B307B}"/>
              </a:ext>
            </a:extLst>
          </p:cNvPr>
          <p:cNvSpPr/>
          <p:nvPr/>
        </p:nvSpPr>
        <p:spPr>
          <a:xfrm>
            <a:off x="5633480" y="2877540"/>
            <a:ext cx="1380131" cy="2402575"/>
          </a:xfrm>
          <a:prstGeom prst="roundRect">
            <a:avLst>
              <a:gd name="adj" fmla="val 3377"/>
            </a:avLst>
          </a:prstGeom>
          <a:noFill/>
          <a:ln>
            <a:solidFill>
              <a:srgbClr val="AC8300"/>
            </a:solidFill>
          </a:ln>
        </p:spPr>
        <p:txBody>
          <a:bodyPr wrap="square" rtlCol="0">
            <a:spAutoFit/>
          </a:bodyPr>
          <a:lstStyle/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rgbClr val="AC8300"/>
                </a:solidFill>
              </a:rPr>
              <a:t>Compensation &amp; Benefits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rgbClr val="AC8300"/>
                </a:solidFill>
              </a:rPr>
              <a:t>Recruitment &amp; Staffing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rgbClr val="AC8300"/>
                </a:solidFill>
              </a:rPr>
              <a:t>Training &amp; Development 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rgbClr val="AC8300"/>
                </a:solidFill>
              </a:rPr>
              <a:t>Personnel </a:t>
            </a:r>
          </a:p>
          <a:p>
            <a:pPr marL="85725" indent="-85725" defTabSz="115887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endParaRPr lang="en-US" sz="1300" dirty="0">
              <a:solidFill>
                <a:srgbClr val="AC8300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1CC755-BB3C-4379-EDC6-8D85F2010C2E}"/>
              </a:ext>
            </a:extLst>
          </p:cNvPr>
          <p:cNvSpPr/>
          <p:nvPr/>
        </p:nvSpPr>
        <p:spPr>
          <a:xfrm>
            <a:off x="7094015" y="2976899"/>
            <a:ext cx="1380131" cy="2862322"/>
          </a:xfrm>
          <a:prstGeom prst="roundRect">
            <a:avLst>
              <a:gd name="adj" fmla="val 3377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Network Services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System Administration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Academic Technology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Maintenance 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Public Safety</a:t>
            </a:r>
          </a:p>
          <a:p>
            <a:pPr marL="85725" indent="-85725" defTabSz="11588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Cleaning &amp; Custodian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AB108F7-8582-1060-2D86-85A983674E86}"/>
              </a:ext>
            </a:extLst>
          </p:cNvPr>
          <p:cNvSpPr/>
          <p:nvPr/>
        </p:nvSpPr>
        <p:spPr>
          <a:xfrm>
            <a:off x="8546205" y="3429000"/>
            <a:ext cx="1418890" cy="3152983"/>
          </a:xfrm>
          <a:prstGeom prst="roundRect">
            <a:avLst>
              <a:gd name="adj" fmla="val 8295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Undergraduate Education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Graduate Education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Arts &amp; Science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Engineering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Business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Law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Medicine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English 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Biology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History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Computer Science</a:t>
            </a:r>
          </a:p>
          <a:p>
            <a:pPr marL="85725" indent="-85725" defTabSz="1158875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34183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BA7FB-3137-6540-1940-9793DDFD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F9FA193-9F7B-5F3E-D339-33E3E4A5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78D8E-A458-0EFE-EDB9-11352397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9D97CDF-114D-3295-A178-CD8E94A5BC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DFB8FE-A49D-5AEE-BB69-7807E6553B7B}"/>
              </a:ext>
            </a:extLst>
          </p:cNvPr>
          <p:cNvSpPr txBox="1"/>
          <p:nvPr/>
        </p:nvSpPr>
        <p:spPr>
          <a:xfrm>
            <a:off x="158029" y="85472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The HR Oracle ERP system follows a structured setup, with modules to complete workflow</a:t>
            </a:r>
            <a:r>
              <a:rPr lang="en-US" sz="1800" kern="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4DBC6C-9407-A34C-B7AB-DAF570A30CF1}"/>
              </a:ext>
            </a:extLst>
          </p:cNvPr>
          <p:cNvGrpSpPr/>
          <p:nvPr/>
        </p:nvGrpSpPr>
        <p:grpSpPr>
          <a:xfrm>
            <a:off x="6821697" y="998443"/>
            <a:ext cx="5370303" cy="5437798"/>
            <a:chOff x="2771774" y="0"/>
            <a:chExt cx="6791325" cy="68199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B778D2-D309-AAE6-8B6B-C584359F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1774" y="0"/>
              <a:ext cx="6791325" cy="68199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79ACF-4258-D2A6-589C-1B558F39BF6B}"/>
                </a:ext>
              </a:extLst>
            </p:cNvPr>
            <p:cNvSpPr txBox="1"/>
            <p:nvPr/>
          </p:nvSpPr>
          <p:spPr>
            <a:xfrm>
              <a:off x="5314949" y="2857499"/>
              <a:ext cx="1562100" cy="96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ERP System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0F470AD-5834-8B81-BA70-E9D5039D9E28}"/>
              </a:ext>
            </a:extLst>
          </p:cNvPr>
          <p:cNvSpPr txBox="1"/>
          <p:nvPr/>
        </p:nvSpPr>
        <p:spPr>
          <a:xfrm>
            <a:off x="-1" y="1632175"/>
            <a:ext cx="6963509" cy="476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System Module:</a:t>
            </a:r>
          </a:p>
          <a:p>
            <a:pPr marL="439738" lvl="1" indent="-176213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User Management &amp; Access Control ( Essential Module) </a:t>
            </a:r>
            <a:r>
              <a:rPr lang="en-US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Users Accounts, responsibilities, Employees personal details and access levels. (Automated onboarding reducing paperwork by 60%)</a:t>
            </a:r>
          </a:p>
          <a:p>
            <a:pPr marL="439738" lvl="1" indent="-176213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People Management Setup</a:t>
            </a:r>
            <a:r>
              <a:rPr lang="en-US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Employees type (Full-Time, Part-Time), admissions, Student academic records. (Improved student self-service resulting in 20% fewer help desk calls)</a:t>
            </a:r>
          </a:p>
          <a:p>
            <a:pPr marL="439738" lvl="1" indent="-176213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Work Structure Setup</a:t>
            </a:r>
            <a:r>
              <a:rPr lang="en-US" ker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: Organizational Structure, Employees’ positions and grades.</a:t>
            </a:r>
            <a:endParaRPr lang="en-US" kern="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439738" lvl="1" indent="-176213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Finance Management Setup( Payroll)</a:t>
            </a:r>
            <a:r>
              <a:rPr lang="en-US" kern="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salary elements, bank account details, payroll , compensation based on grades, overtime and salary adjustment approval workflow  (Target: reduce monthly close time by 5 days).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807FA-A221-917F-10A1-D3D4CB0A0B96}"/>
              </a:ext>
            </a:extLst>
          </p:cNvPr>
          <p:cNvSpPr txBox="1"/>
          <p:nvPr/>
        </p:nvSpPr>
        <p:spPr>
          <a:xfrm>
            <a:off x="316057" y="171916"/>
            <a:ext cx="6505640" cy="61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kern="0" dirty="0">
                <a:solidFill>
                  <a:srgbClr val="11314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Project Scope and Key Modules</a:t>
            </a:r>
          </a:p>
        </p:txBody>
      </p:sp>
    </p:spTree>
    <p:extLst>
      <p:ext uri="{BB962C8B-B14F-4D97-AF65-F5344CB8AC3E}">
        <p14:creationId xmlns:p14="http://schemas.microsoft.com/office/powerpoint/2010/main" val="263674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7E901-E1A4-6FFE-4A69-4CEBB8451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FB3C152-36B5-5C58-A639-54A0D080E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EDC11-BEF0-58C9-C2E8-783DC4045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3CF21-3CE0-02A1-A592-B6BE31A2D1F8}"/>
              </a:ext>
            </a:extLst>
          </p:cNvPr>
          <p:cNvSpPr txBox="1"/>
          <p:nvPr/>
        </p:nvSpPr>
        <p:spPr>
          <a:xfrm>
            <a:off x="553594" y="61926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817C8-6474-7B11-5D32-D00A3716E041}"/>
              </a:ext>
            </a:extLst>
          </p:cNvPr>
          <p:cNvSpPr txBox="1"/>
          <p:nvPr/>
        </p:nvSpPr>
        <p:spPr>
          <a:xfrm>
            <a:off x="520894" y="2590435"/>
            <a:ext cx="3607930" cy="3677158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Create User :</a:t>
            </a:r>
            <a:endParaRPr lang="en-US" sz="1600" dirty="0">
              <a:effectLst/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Navigate to: Sysadmin Responsibility &gt; Security &gt; User &gt; Define</a:t>
            </a: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Assign a unique username, password, and expiration date.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Create Responsibility :</a:t>
            </a:r>
            <a:endParaRPr lang="en-US" sz="1600" dirty="0">
              <a:effectLst/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Navigate to: Sysadmin Responsibility &gt; Security &gt; Responsibility  &gt; Define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3B7D7-C3B3-A9C2-D4DA-478B374A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282AF24-B486-0B9D-FF58-063628A4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94F9A-3C67-9663-CAB3-43CD5FF19B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1" b="23620"/>
          <a:stretch/>
        </p:blipFill>
        <p:spPr bwMode="auto">
          <a:xfrm>
            <a:off x="4287338" y="55508"/>
            <a:ext cx="7757318" cy="3019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510D745-917E-03AC-078E-CA81214A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80" y="172836"/>
            <a:ext cx="812976" cy="733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5C729-C3B7-0E2E-C26E-3BF45E516D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9" b="23355"/>
          <a:stretch/>
        </p:blipFill>
        <p:spPr bwMode="auto">
          <a:xfrm>
            <a:off x="4287338" y="3058849"/>
            <a:ext cx="4031085" cy="38130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84DA7-C02E-A3EC-4B8D-567FCBA4984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26" b="23673"/>
          <a:stretch/>
        </p:blipFill>
        <p:spPr bwMode="auto">
          <a:xfrm>
            <a:off x="8215451" y="3036833"/>
            <a:ext cx="3954054" cy="3835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2601B23C-6D13-AEC0-0306-A6DEACC99B94}"/>
              </a:ext>
            </a:extLst>
          </p:cNvPr>
          <p:cNvSpPr/>
          <p:nvPr/>
        </p:nvSpPr>
        <p:spPr>
          <a:xfrm>
            <a:off x="5481213" y="62338"/>
            <a:ext cx="5468474" cy="251255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User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9B77CE57-FB0A-7978-3BDD-983424EFEE98}"/>
              </a:ext>
            </a:extLst>
          </p:cNvPr>
          <p:cNvSpPr/>
          <p:nvPr/>
        </p:nvSpPr>
        <p:spPr>
          <a:xfrm>
            <a:off x="5431760" y="3043663"/>
            <a:ext cx="5468474" cy="251255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3289336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8C77CD-5B75-B750-A6E3-851589F5B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FF541C0-4C3E-F4E5-9532-3D980863C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EE36DA-1AD0-4FC0-3D24-8F44900AB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ABFA-937B-80A7-5C13-E40C4D13D145}"/>
              </a:ext>
            </a:extLst>
          </p:cNvPr>
          <p:cNvSpPr txBox="1"/>
          <p:nvPr/>
        </p:nvSpPr>
        <p:spPr>
          <a:xfrm>
            <a:off x="546221" y="2581602"/>
            <a:ext cx="3607930" cy="3677158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Edit Menu: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Search Menu: Sysadmin Responsibility &gt; Security &gt; Responsibility  &gt; Define </a:t>
            </a: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1050" dirty="0">
              <a:solidFill>
                <a:srgbClr val="FFFFFF"/>
              </a:solidFill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Edit Menu: Sysadmin Responsibility &gt; Application &gt; Menu.</a:t>
            </a: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B7B2E-BB00-30DE-73B3-45239F80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582C278-5389-8447-5291-56F935A4FB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1BD95C-A89A-4922-775E-37FAD399D9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26" b="23355"/>
          <a:stretch/>
        </p:blipFill>
        <p:spPr bwMode="auto">
          <a:xfrm>
            <a:off x="4361278" y="-14259"/>
            <a:ext cx="7707026" cy="3890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7FFC14CB-7D57-D8DD-CB49-65B61A3FB6EA}"/>
              </a:ext>
            </a:extLst>
          </p:cNvPr>
          <p:cNvSpPr/>
          <p:nvPr/>
        </p:nvSpPr>
        <p:spPr>
          <a:xfrm>
            <a:off x="6427305" y="-1"/>
            <a:ext cx="4280452" cy="1987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Search Menu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8416B7B-BDEF-5622-DB94-7B5384734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AD6522-F803-8110-2FC7-22490CB94C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3991"/>
          <a:stretch/>
        </p:blipFill>
        <p:spPr bwMode="auto">
          <a:xfrm>
            <a:off x="4361278" y="3332353"/>
            <a:ext cx="7611647" cy="3514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665D2733-AA23-731C-1B02-0A63F98670D4}"/>
              </a:ext>
            </a:extLst>
          </p:cNvPr>
          <p:cNvSpPr/>
          <p:nvPr/>
        </p:nvSpPr>
        <p:spPr>
          <a:xfrm>
            <a:off x="6290629" y="3332352"/>
            <a:ext cx="4280452" cy="1987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Edit Menu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97482-CD65-5541-8DC1-60FDC62F130B}"/>
              </a:ext>
            </a:extLst>
          </p:cNvPr>
          <p:cNvSpPr txBox="1"/>
          <p:nvPr/>
        </p:nvSpPr>
        <p:spPr>
          <a:xfrm>
            <a:off x="553594" y="61926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9382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05FA4-B915-025C-EAC6-859E3E677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79A4F0F-CE40-AD5D-D40C-19DD0888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FB4226-09B9-4DF8-CC3B-EE7AD3BAC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09624-46A1-8B5F-41DC-0D79E1B8C2BE}"/>
              </a:ext>
            </a:extLst>
          </p:cNvPr>
          <p:cNvSpPr txBox="1"/>
          <p:nvPr/>
        </p:nvSpPr>
        <p:spPr>
          <a:xfrm>
            <a:off x="439989" y="2335527"/>
            <a:ext cx="3312861" cy="3677158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r>
              <a:rPr lang="en-US" dirty="0"/>
              <a:t>Create Value Set:</a:t>
            </a:r>
          </a:p>
          <a:p>
            <a:pPr marL="90488" lvl="1" indent="0">
              <a:buNone/>
            </a:pPr>
            <a:r>
              <a:rPr lang="en-US" dirty="0"/>
              <a:t>system administrator &gt; Application &gt; Validation &gt; SET</a:t>
            </a:r>
          </a:p>
          <a:p>
            <a:pPr lvl="1"/>
            <a:r>
              <a:rPr lang="en-US" dirty="0"/>
              <a:t>Grade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11FFC-1A8C-18C1-07D1-DC5D2261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20EFB76-7488-7D54-AD0F-70775D2E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DAC25-BDCB-C26A-E36D-F8C0A19C22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5" b="23355"/>
          <a:stretch/>
        </p:blipFill>
        <p:spPr bwMode="auto">
          <a:xfrm>
            <a:off x="3931425" y="-2207"/>
            <a:ext cx="8012925" cy="35455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6BF5241C-F805-65C6-F0B3-011247A53542}"/>
              </a:ext>
            </a:extLst>
          </p:cNvPr>
          <p:cNvSpPr/>
          <p:nvPr/>
        </p:nvSpPr>
        <p:spPr>
          <a:xfrm>
            <a:off x="8053922" y="0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EC72C19-DA22-50FD-2AEA-2AD320C7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898" y="146798"/>
            <a:ext cx="373670" cy="337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A7415-2679-76D8-E1C8-7F9B65B4F4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5" b="23355"/>
          <a:stretch/>
        </p:blipFill>
        <p:spPr bwMode="auto">
          <a:xfrm>
            <a:off x="3931426" y="2555098"/>
            <a:ext cx="4269600" cy="4280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DDF67E88-444B-294A-3C82-AEE7BC00B537}"/>
              </a:ext>
            </a:extLst>
          </p:cNvPr>
          <p:cNvSpPr/>
          <p:nvPr/>
        </p:nvSpPr>
        <p:spPr>
          <a:xfrm>
            <a:off x="4013167" y="2552890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EFF7BF-6AAA-D51A-457A-6ECF746D45A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5" b="23673"/>
          <a:stretch/>
        </p:blipFill>
        <p:spPr bwMode="auto">
          <a:xfrm>
            <a:off x="8134350" y="2552890"/>
            <a:ext cx="4057649" cy="4280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2200C0DE-3200-A93E-22CD-8334634BAE50}"/>
              </a:ext>
            </a:extLst>
          </p:cNvPr>
          <p:cNvSpPr/>
          <p:nvPr/>
        </p:nvSpPr>
        <p:spPr>
          <a:xfrm>
            <a:off x="8258097" y="2552890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C2FD9-7A75-453E-525E-7248737C42E4}"/>
              </a:ext>
            </a:extLst>
          </p:cNvPr>
          <p:cNvSpPr txBox="1"/>
          <p:nvPr/>
        </p:nvSpPr>
        <p:spPr>
          <a:xfrm>
            <a:off x="322528" y="51234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5867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49C366-8593-C673-8BB5-D84059389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4BD0780-03C6-57B7-E051-16BF216FE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721FCD-DBE5-15C0-BFA3-10057F375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B7C18-F8DC-6685-26AE-9BA10CD94949}"/>
              </a:ext>
            </a:extLst>
          </p:cNvPr>
          <p:cNvSpPr txBox="1"/>
          <p:nvPr/>
        </p:nvSpPr>
        <p:spPr>
          <a:xfrm>
            <a:off x="686749" y="2127245"/>
            <a:ext cx="3015357" cy="3885440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r>
              <a:rPr lang="en-US" dirty="0"/>
              <a:t>Create Value Set:</a:t>
            </a:r>
          </a:p>
          <a:p>
            <a:pPr marL="90488" lvl="1" indent="0">
              <a:buNone/>
            </a:pPr>
            <a:r>
              <a:rPr lang="en-US" dirty="0"/>
              <a:t>system administrator &gt; Application &gt; Validation &gt; SET</a:t>
            </a:r>
          </a:p>
          <a:p>
            <a:pPr lvl="1"/>
            <a:r>
              <a:rPr lang="en-US" dirty="0"/>
              <a:t>Job</a:t>
            </a:r>
          </a:p>
          <a:p>
            <a:pPr lvl="1"/>
            <a:r>
              <a:rPr lang="en-US" dirty="0"/>
              <a:t>Position</a:t>
            </a: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427B8-3652-35F6-6640-923049C0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95248EE-15F4-2523-E6D9-084DE05BEC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C0866D-11A4-6BB2-CA30-ABF629A15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26" b="23037"/>
          <a:stretch/>
        </p:blipFill>
        <p:spPr bwMode="auto">
          <a:xfrm>
            <a:off x="4068811" y="-1"/>
            <a:ext cx="7840563" cy="32898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6F0E9F20-C8D7-D28F-5532-F6DDA3CB8B19}"/>
              </a:ext>
            </a:extLst>
          </p:cNvPr>
          <p:cNvSpPr/>
          <p:nvPr/>
        </p:nvSpPr>
        <p:spPr>
          <a:xfrm>
            <a:off x="6501317" y="0"/>
            <a:ext cx="3699957" cy="208001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Job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B31320-5ADF-CEBC-DA12-2734ACE6C4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3037"/>
          <a:stretch/>
        </p:blipFill>
        <p:spPr bwMode="auto">
          <a:xfrm>
            <a:off x="4068811" y="3289881"/>
            <a:ext cx="7999493" cy="35681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68F1E781-08D3-8806-EC03-94725061B3A5}"/>
              </a:ext>
            </a:extLst>
          </p:cNvPr>
          <p:cNvSpPr/>
          <p:nvPr/>
        </p:nvSpPr>
        <p:spPr>
          <a:xfrm>
            <a:off x="6525010" y="3287674"/>
            <a:ext cx="3876289" cy="208001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Position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0877503-34E8-5260-E977-C9F82E6E1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73EDB9-1778-761E-4BCE-71F7C4F77456}"/>
              </a:ext>
            </a:extLst>
          </p:cNvPr>
          <p:cNvSpPr txBox="1"/>
          <p:nvPr/>
        </p:nvSpPr>
        <p:spPr>
          <a:xfrm>
            <a:off x="300985" y="304059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3794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B64EF-44D7-3B86-4ACD-7BA6637F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E5898E8-0EC7-28F8-ABE3-2979485C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338692-CE07-0763-D327-EFE8DA28D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2AABA-8D28-125E-43EB-595AA7819699}"/>
              </a:ext>
            </a:extLst>
          </p:cNvPr>
          <p:cNvSpPr txBox="1"/>
          <p:nvPr/>
        </p:nvSpPr>
        <p:spPr>
          <a:xfrm>
            <a:off x="488233" y="2175150"/>
            <a:ext cx="3015357" cy="3885440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r>
              <a:rPr lang="en-US" dirty="0"/>
              <a:t>Insert Data inside Value Set:</a:t>
            </a:r>
          </a:p>
          <a:p>
            <a:pPr marL="90488" lvl="1" indent="0">
              <a:buNone/>
            </a:pPr>
            <a:r>
              <a:rPr lang="en-US" dirty="0"/>
              <a:t>system administrator &gt; Application &gt; Validation &gt; VALUE</a:t>
            </a:r>
          </a:p>
          <a:p>
            <a:pPr lvl="1"/>
            <a:r>
              <a:rPr lang="en-US" dirty="0"/>
              <a:t>Grade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FDDC7-9F69-0BCC-5507-DE235D84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BE3920C-AEC7-F27F-5226-C092DAB7DA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AC86E4-9A4E-57A2-37DF-F82FF59C72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5" b="24309"/>
          <a:stretch/>
        </p:blipFill>
        <p:spPr bwMode="auto">
          <a:xfrm>
            <a:off x="3991112" y="0"/>
            <a:ext cx="7880844" cy="3615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43CBA9A-3755-BB44-3327-A8324D0C8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E29E86C5-E41B-6934-74D8-209B41D1832E}"/>
              </a:ext>
            </a:extLst>
          </p:cNvPr>
          <p:cNvSpPr/>
          <p:nvPr/>
        </p:nvSpPr>
        <p:spPr>
          <a:xfrm>
            <a:off x="7931534" y="0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DC91C-D0F2-72EA-CF60-33B5438F5E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21" b="23991"/>
          <a:stretch/>
        </p:blipFill>
        <p:spPr bwMode="auto">
          <a:xfrm>
            <a:off x="3613782" y="3098736"/>
            <a:ext cx="4568741" cy="375926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3A60A13E-8570-1621-D277-E4D7438938A6}"/>
              </a:ext>
            </a:extLst>
          </p:cNvPr>
          <p:cNvSpPr/>
          <p:nvPr/>
        </p:nvSpPr>
        <p:spPr>
          <a:xfrm>
            <a:off x="3626428" y="3098736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FCA3D6-72E2-FD12-FC9C-8CA4773B12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9" b="24309"/>
          <a:stretch/>
        </p:blipFill>
        <p:spPr bwMode="auto">
          <a:xfrm>
            <a:off x="7931533" y="3109227"/>
            <a:ext cx="4253279" cy="374877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64AC96D1-3AD3-AC84-39AB-C62452CF48A4}"/>
              </a:ext>
            </a:extLst>
          </p:cNvPr>
          <p:cNvSpPr/>
          <p:nvPr/>
        </p:nvSpPr>
        <p:spPr>
          <a:xfrm>
            <a:off x="7959694" y="3109227"/>
            <a:ext cx="260419" cy="21957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FD536A-6678-62A7-4976-37C4B193EE5D}"/>
              </a:ext>
            </a:extLst>
          </p:cNvPr>
          <p:cNvSpPr txBox="1"/>
          <p:nvPr/>
        </p:nvSpPr>
        <p:spPr>
          <a:xfrm>
            <a:off x="241612" y="360978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98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E35F0-D59A-280B-377E-B425E419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9B9A41-C734-7528-7480-471401E17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2B7280-CD84-F2AE-44A1-39B657391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6D842-D0BC-7DC0-E081-EDBDC06BE33A}"/>
              </a:ext>
            </a:extLst>
          </p:cNvPr>
          <p:cNvSpPr txBox="1"/>
          <p:nvPr/>
        </p:nvSpPr>
        <p:spPr>
          <a:xfrm>
            <a:off x="488146" y="2227508"/>
            <a:ext cx="3259662" cy="4132759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</a:schemeClr>
              </a:gs>
              <a:gs pos="0">
                <a:schemeClr val="accent4">
                  <a:lumMod val="50000"/>
                </a:schemeClr>
              </a:gs>
              <a:gs pos="36000">
                <a:schemeClr val="bg1">
                  <a:lumMod val="65000"/>
                  <a:lumOff val="3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Insert Data inside Value Set:</a:t>
            </a:r>
          </a:p>
          <a:p>
            <a:pPr marL="90488" lvl="1" indent="0">
              <a:buNone/>
            </a:pPr>
            <a:r>
              <a:rPr lang="en-US" dirty="0"/>
              <a:t>system administrator &gt; Application &gt; Validation &gt; VALUE</a:t>
            </a:r>
          </a:p>
          <a:p>
            <a:pPr lvl="1"/>
            <a:r>
              <a:rPr lang="en-US" dirty="0"/>
              <a:t>Job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F603C-3E9F-5866-D734-2B62399C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FAD023F-C099-5264-715D-D1221FDC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260E7-C661-00CD-3514-EBE9E4634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3037"/>
          <a:stretch/>
        </p:blipFill>
        <p:spPr bwMode="auto">
          <a:xfrm>
            <a:off x="3915910" y="-953"/>
            <a:ext cx="4145079" cy="38871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BBA7B3-E193-F673-0320-A938A751D6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4309"/>
          <a:stretch/>
        </p:blipFill>
        <p:spPr bwMode="auto">
          <a:xfrm>
            <a:off x="8060989" y="9525"/>
            <a:ext cx="4116415" cy="38957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565DDE5-54E7-ECCB-E69D-1BDCC7CE4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899A551C-1A04-730C-B35B-6D275E3E7398}"/>
              </a:ext>
            </a:extLst>
          </p:cNvPr>
          <p:cNvSpPr/>
          <p:nvPr/>
        </p:nvSpPr>
        <p:spPr>
          <a:xfrm>
            <a:off x="5815346" y="186175"/>
            <a:ext cx="157216" cy="13555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2F5D31E9-1004-0292-782B-DBA1C0C9AB0A}"/>
              </a:ext>
            </a:extLst>
          </p:cNvPr>
          <p:cNvSpPr/>
          <p:nvPr/>
        </p:nvSpPr>
        <p:spPr>
          <a:xfrm>
            <a:off x="6097324" y="11241"/>
            <a:ext cx="3658946" cy="1558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Job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54F27D10-99AC-B4C0-FA00-B6E8C6D86CB0}"/>
              </a:ext>
            </a:extLst>
          </p:cNvPr>
          <p:cNvSpPr/>
          <p:nvPr/>
        </p:nvSpPr>
        <p:spPr>
          <a:xfrm>
            <a:off x="9815846" y="186175"/>
            <a:ext cx="157216" cy="13555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7F6CFF-3BBA-741B-1743-96B6B38CD2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78" b="24627"/>
          <a:stretch/>
        </p:blipFill>
        <p:spPr bwMode="auto">
          <a:xfrm>
            <a:off x="3915910" y="3337574"/>
            <a:ext cx="4145079" cy="352042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D23645-1C4F-3C02-B262-0BF0497B3F9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99" b="23673"/>
          <a:stretch/>
        </p:blipFill>
        <p:spPr bwMode="auto">
          <a:xfrm>
            <a:off x="8048244" y="3337574"/>
            <a:ext cx="4145079" cy="35215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211F33B-5C57-42F5-3574-11F5CE27ED18}"/>
              </a:ext>
            </a:extLst>
          </p:cNvPr>
          <p:cNvSpPr/>
          <p:nvPr/>
        </p:nvSpPr>
        <p:spPr>
          <a:xfrm>
            <a:off x="6124962" y="3325440"/>
            <a:ext cx="3658946" cy="1558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Position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B69E94E2-475A-5D47-678E-C5197776A4C0}"/>
              </a:ext>
            </a:extLst>
          </p:cNvPr>
          <p:cNvSpPr/>
          <p:nvPr/>
        </p:nvSpPr>
        <p:spPr>
          <a:xfrm>
            <a:off x="5843921" y="3481825"/>
            <a:ext cx="157216" cy="13555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D96F7C3D-C752-7294-59DB-0998BD3DEBD9}"/>
              </a:ext>
            </a:extLst>
          </p:cNvPr>
          <p:cNvSpPr/>
          <p:nvPr/>
        </p:nvSpPr>
        <p:spPr>
          <a:xfrm>
            <a:off x="9844421" y="3481825"/>
            <a:ext cx="157216" cy="13555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4692FB-F860-FDB4-1C3B-50488565CD1E}"/>
              </a:ext>
            </a:extLst>
          </p:cNvPr>
          <p:cNvSpPr txBox="1"/>
          <p:nvPr/>
        </p:nvSpPr>
        <p:spPr>
          <a:xfrm>
            <a:off x="336901" y="382447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Management &amp; Access Control 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 Essential Module)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166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13BAB-972F-8EA1-C144-13346B72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77D01B-9360-7F7A-4DDC-C5DCDC1CD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12923-C044-D2AB-BBBD-EEE3DE763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F6869-DDDA-8884-5626-702176B6E64D}"/>
              </a:ext>
            </a:extLst>
          </p:cNvPr>
          <p:cNvSpPr txBox="1"/>
          <p:nvPr/>
        </p:nvSpPr>
        <p:spPr>
          <a:xfrm>
            <a:off x="504235" y="715364"/>
            <a:ext cx="2583314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91BF5-4950-3D2F-178E-BDAD91B7A48E}"/>
              </a:ext>
            </a:extLst>
          </p:cNvPr>
          <p:cNvSpPr txBox="1"/>
          <p:nvPr/>
        </p:nvSpPr>
        <p:spPr>
          <a:xfrm>
            <a:off x="504235" y="2182133"/>
            <a:ext cx="244019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Person Name Format:</a:t>
            </a:r>
          </a:p>
          <a:p>
            <a:pPr marL="90488" lvl="1" indent="0" algn="ctr">
              <a:buNone/>
            </a:pPr>
            <a:r>
              <a:rPr lang="en-US" dirty="0"/>
              <a:t>Global HRMS MANAGER &gt; OTHER DEFINITIONS &gt; PERSON NAME FORMATS</a:t>
            </a:r>
          </a:p>
          <a:p>
            <a:pPr lvl="1"/>
            <a:endParaRPr lang="en-US" dirty="0"/>
          </a:p>
          <a:p>
            <a:r>
              <a:rPr lang="en-US" dirty="0"/>
              <a:t>Request                                     </a:t>
            </a:r>
            <a:r>
              <a:rPr lang="en-US" sz="1400" dirty="0"/>
              <a:t>( Update Person Name):</a:t>
            </a:r>
          </a:p>
          <a:p>
            <a:pPr marL="90488" lvl="1" indent="0" algn="ctr">
              <a:buNone/>
            </a:pPr>
            <a:r>
              <a:rPr lang="en-US" dirty="0"/>
              <a:t>Global HRMS MANAGER &gt; VIEW &gt; REQUESTS &gt; SUBMIT A NEW REQUIST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CC357-BF01-A9E2-7165-66409E42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9CC6059-9836-106F-0EBC-596407269C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F7F2E-201F-FE51-7D16-C5ECC08D52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216"/>
          <a:stretch/>
        </p:blipFill>
        <p:spPr bwMode="auto">
          <a:xfrm>
            <a:off x="3135420" y="-7706"/>
            <a:ext cx="4567336" cy="343789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80A72FF9-B151-7375-00CC-06D11F241945}"/>
              </a:ext>
            </a:extLst>
          </p:cNvPr>
          <p:cNvSpPr/>
          <p:nvPr/>
        </p:nvSpPr>
        <p:spPr>
          <a:xfrm>
            <a:off x="3134015" y="1105"/>
            <a:ext cx="1616434" cy="215029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Person Name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54651-3C2A-BDC9-2F6E-0C9AD3DD14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288" b="23362"/>
          <a:stretch/>
        </p:blipFill>
        <p:spPr bwMode="auto">
          <a:xfrm>
            <a:off x="7702757" y="-2207"/>
            <a:ext cx="4470194" cy="3620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2BF7F29-541E-7E01-FEAD-3CD42E025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C53D7-9EB3-D3AE-B38D-F58BD621A6C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81" b="23362"/>
          <a:stretch/>
        </p:blipFill>
        <p:spPr bwMode="auto">
          <a:xfrm>
            <a:off x="3134015" y="3002278"/>
            <a:ext cx="3112618" cy="384887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139C7-5239-4A4D-066F-6276C9B90F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931"/>
          <a:stretch/>
        </p:blipFill>
        <p:spPr bwMode="auto">
          <a:xfrm>
            <a:off x="6160908" y="2990547"/>
            <a:ext cx="2795921" cy="38606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52519C-A203-0E56-9AA6-93630039D97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40" b="23647"/>
          <a:stretch/>
        </p:blipFill>
        <p:spPr bwMode="auto">
          <a:xfrm>
            <a:off x="8928254" y="3000071"/>
            <a:ext cx="3263746" cy="385108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4657FF3-5964-7C4D-09DA-BF71D32AAA79}"/>
              </a:ext>
            </a:extLst>
          </p:cNvPr>
          <p:cNvSpPr/>
          <p:nvPr/>
        </p:nvSpPr>
        <p:spPr>
          <a:xfrm>
            <a:off x="9096483" y="-11680"/>
            <a:ext cx="1616434" cy="215029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Update Personal Name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94DE91CD-9D93-A64D-DBBE-C8E72E38F7F4}"/>
              </a:ext>
            </a:extLst>
          </p:cNvPr>
          <p:cNvSpPr/>
          <p:nvPr/>
        </p:nvSpPr>
        <p:spPr>
          <a:xfrm>
            <a:off x="5991225" y="2971498"/>
            <a:ext cx="4238625" cy="212873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Update Personal Name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5848B037-2F66-D3AF-E686-D401A68B66D9}"/>
              </a:ext>
            </a:extLst>
          </p:cNvPr>
          <p:cNvSpPr/>
          <p:nvPr/>
        </p:nvSpPr>
        <p:spPr>
          <a:xfrm>
            <a:off x="3171174" y="3148716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2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7D066073-9C4F-FB88-83C1-F82C9B66D4FC}"/>
              </a:ext>
            </a:extLst>
          </p:cNvPr>
          <p:cNvSpPr/>
          <p:nvPr/>
        </p:nvSpPr>
        <p:spPr>
          <a:xfrm>
            <a:off x="9007481" y="3213970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4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6AD0143C-673D-C86F-C88D-BD4E064BE452}"/>
              </a:ext>
            </a:extLst>
          </p:cNvPr>
          <p:cNvSpPr/>
          <p:nvPr/>
        </p:nvSpPr>
        <p:spPr>
          <a:xfrm>
            <a:off x="6255784" y="3213970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3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BD93C66E-73FD-393A-E17B-2FBDA384E62F}"/>
              </a:ext>
            </a:extLst>
          </p:cNvPr>
          <p:cNvSpPr/>
          <p:nvPr/>
        </p:nvSpPr>
        <p:spPr>
          <a:xfrm>
            <a:off x="7764108" y="118144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687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DDA0E-5E9F-D138-3E76-B99DF2BB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6DD11-F7EC-A4F2-1684-142C2D1D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C8A7E9B-5B88-4CA1-E2D4-FF250C33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7673976-20FC-8600-EE9F-6CBE90146E99}"/>
              </a:ext>
            </a:extLst>
          </p:cNvPr>
          <p:cNvGrpSpPr/>
          <p:nvPr/>
        </p:nvGrpSpPr>
        <p:grpSpPr>
          <a:xfrm>
            <a:off x="4511365" y="1650240"/>
            <a:ext cx="29045211" cy="5329353"/>
            <a:chOff x="4082740" y="1770276"/>
            <a:chExt cx="29045211" cy="53293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83632E-03A6-3614-1166-BABB71320F3E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244CD53C-EF48-9E95-6460-D9173BE8A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228850-B808-262E-DD93-198D7F965056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E0013E-6609-129C-3E5E-E3F755170D1B}"/>
                </a:ext>
              </a:extLst>
            </p:cNvPr>
            <p:cNvGrpSpPr/>
            <p:nvPr/>
          </p:nvGrpSpPr>
          <p:grpSpPr>
            <a:xfrm>
              <a:off x="11077113" y="1770276"/>
              <a:ext cx="5036824" cy="5238309"/>
              <a:chOff x="2668272" y="2266808"/>
              <a:chExt cx="2239261" cy="3031110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A37D2AC3-24C9-C86D-BF61-AB1289B46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8272" y="2266808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30CEFF-F48C-8170-E89B-D67DFA429F45}"/>
                  </a:ext>
                </a:extLst>
              </p:cNvPr>
              <p:cNvSpPr txBox="1"/>
              <p:nvPr/>
            </p:nvSpPr>
            <p:spPr>
              <a:xfrm>
                <a:off x="3214465" y="4969927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C73A1A-3741-9141-E808-9C9BAB4BACED}"/>
                </a:ext>
              </a:extLst>
            </p:cNvPr>
            <p:cNvGrpSpPr/>
            <p:nvPr/>
          </p:nvGrpSpPr>
          <p:grpSpPr>
            <a:xfrm>
              <a:off x="16516068" y="1770519"/>
              <a:ext cx="4691926" cy="5329110"/>
              <a:chOff x="4429001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79BBD226-64BD-B06B-4347-E54710B9F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001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E797A7-6037-730E-DC5A-9F31B817DF71}"/>
                  </a:ext>
                </a:extLst>
              </p:cNvPr>
              <p:cNvSpPr txBox="1"/>
              <p:nvPr/>
            </p:nvSpPr>
            <p:spPr>
              <a:xfrm>
                <a:off x="4886515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126875-7D39-315F-E4F2-53F99E9C1B97}"/>
                </a:ext>
              </a:extLst>
            </p:cNvPr>
            <p:cNvGrpSpPr/>
            <p:nvPr/>
          </p:nvGrpSpPr>
          <p:grpSpPr>
            <a:xfrm>
              <a:off x="27753719" y="1770519"/>
              <a:ext cx="5374232" cy="5306761"/>
              <a:chOff x="9267694" y="2266949"/>
              <a:chExt cx="2438983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42EF344-5F86-F095-A0DF-DE41F56FD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7694" y="2266949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463C53-7DC7-C693-AC05-E0493D3D40CC}"/>
                  </a:ext>
                </a:extLst>
              </p:cNvPr>
              <p:cNvSpPr txBox="1"/>
              <p:nvPr/>
            </p:nvSpPr>
            <p:spPr>
              <a:xfrm>
                <a:off x="9939792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372BE2-C856-230A-864D-43E198A44FD1}"/>
                </a:ext>
              </a:extLst>
            </p:cNvPr>
            <p:cNvGrpSpPr/>
            <p:nvPr/>
          </p:nvGrpSpPr>
          <p:grpSpPr>
            <a:xfrm>
              <a:off x="22204052" y="1770519"/>
              <a:ext cx="4783094" cy="5306761"/>
              <a:chOff x="6922574" y="2266949"/>
              <a:chExt cx="2299436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9D411B-909F-C168-5FA1-C237A7E92F76}"/>
                  </a:ext>
                </a:extLst>
              </p:cNvPr>
              <p:cNvSpPr txBox="1"/>
              <p:nvPr/>
            </p:nvSpPr>
            <p:spPr>
              <a:xfrm>
                <a:off x="7455125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76445E-9B64-26B3-BE25-960E318D4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2574" y="226694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FEFB166D-6023-05C4-F850-905308380F08}"/>
              </a:ext>
            </a:extLst>
          </p:cNvPr>
          <p:cNvSpPr/>
          <p:nvPr/>
        </p:nvSpPr>
        <p:spPr>
          <a:xfrm>
            <a:off x="-782849" y="-985396"/>
            <a:ext cx="15060824" cy="3147571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D04C20F-2493-DBDD-89EC-52129D06A9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5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B0670-13AE-411F-1C48-97ADB332C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54B318-F894-2824-158A-9E2A9D98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E34CB0-75B4-B256-8A3A-119578169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3885B-5533-E32E-D620-B7B38BA8CD16}"/>
              </a:ext>
            </a:extLst>
          </p:cNvPr>
          <p:cNvSpPr txBox="1"/>
          <p:nvPr/>
        </p:nvSpPr>
        <p:spPr>
          <a:xfrm>
            <a:off x="490596" y="1161569"/>
            <a:ext cx="2432511" cy="9377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49933-14A4-03BA-BA4C-7AE886281286}"/>
              </a:ext>
            </a:extLst>
          </p:cNvPr>
          <p:cNvSpPr txBox="1"/>
          <p:nvPr/>
        </p:nvSpPr>
        <p:spPr>
          <a:xfrm>
            <a:off x="490596" y="2260140"/>
            <a:ext cx="2432511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Person Type: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OTHER DEFINITIONS &gt; PERSON TYPE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E2CCC-EC3D-A864-EC0C-3B8E7B12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A529195-29E2-B382-D64E-DCAFC30E0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39916-EEEF-2BD4-7B9B-5393D6014A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3931"/>
          <a:stretch/>
        </p:blipFill>
        <p:spPr bwMode="auto">
          <a:xfrm>
            <a:off x="3093153" y="6860"/>
            <a:ext cx="4701215" cy="298516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D9926-298F-D7BC-83A3-14B0A490AA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981" b="18519"/>
          <a:stretch/>
        </p:blipFill>
        <p:spPr bwMode="auto">
          <a:xfrm>
            <a:off x="7615503" y="-3533"/>
            <a:ext cx="4568741" cy="29160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C0BED-2DB6-51A9-6372-68083DF3BF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301" b="21937"/>
          <a:stretch/>
        </p:blipFill>
        <p:spPr bwMode="auto">
          <a:xfrm>
            <a:off x="3094775" y="2741669"/>
            <a:ext cx="3081145" cy="41084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0CB18-20B2-8900-7DF2-BBD2AABFF95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102" b="21652"/>
          <a:stretch/>
        </p:blipFill>
        <p:spPr bwMode="auto">
          <a:xfrm>
            <a:off x="6114810" y="2741669"/>
            <a:ext cx="3172675" cy="41084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Heptagon 28">
            <a:extLst>
              <a:ext uri="{FF2B5EF4-FFF2-40B4-BE49-F238E27FC236}">
                <a16:creationId xmlns:a16="http://schemas.microsoft.com/office/drawing/2014/main" id="{7F26F0E6-E26F-DBF2-1F6B-EFE928BBC7DF}"/>
              </a:ext>
            </a:extLst>
          </p:cNvPr>
          <p:cNvSpPr/>
          <p:nvPr/>
        </p:nvSpPr>
        <p:spPr>
          <a:xfrm>
            <a:off x="7729332" y="66727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FFA2294E-49D9-830C-7008-17B2F160FA6C}"/>
              </a:ext>
            </a:extLst>
          </p:cNvPr>
          <p:cNvSpPr/>
          <p:nvPr/>
        </p:nvSpPr>
        <p:spPr>
          <a:xfrm>
            <a:off x="3169663" y="27769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803E9DB8-EB84-6CFC-7EC2-B521F744A38B}"/>
              </a:ext>
            </a:extLst>
          </p:cNvPr>
          <p:cNvSpPr/>
          <p:nvPr/>
        </p:nvSpPr>
        <p:spPr>
          <a:xfrm>
            <a:off x="3181035" y="57954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026755C-137A-59F3-FB40-D2477E6B16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9537F2-6C48-41A2-F668-CB17863653C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0" r="38622" b="21082"/>
          <a:stretch/>
        </p:blipFill>
        <p:spPr bwMode="auto">
          <a:xfrm>
            <a:off x="9270695" y="2747245"/>
            <a:ext cx="2927707" cy="40994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AA9FB7FB-8E51-870E-27B8-50E7CD7C3B6D}"/>
              </a:ext>
            </a:extLst>
          </p:cNvPr>
          <p:cNvSpPr/>
          <p:nvPr/>
        </p:nvSpPr>
        <p:spPr>
          <a:xfrm>
            <a:off x="6290884" y="27769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4</a:t>
            </a:r>
          </a:p>
        </p:txBody>
      </p:sp>
      <p:sp>
        <p:nvSpPr>
          <p:cNvPr id="31" name="Heptagon 30">
            <a:extLst>
              <a:ext uri="{FF2B5EF4-FFF2-40B4-BE49-F238E27FC236}">
                <a16:creationId xmlns:a16="http://schemas.microsoft.com/office/drawing/2014/main" id="{88B4F9AA-2B14-7286-3F0E-C16B010E92F5}"/>
              </a:ext>
            </a:extLst>
          </p:cNvPr>
          <p:cNvSpPr/>
          <p:nvPr/>
        </p:nvSpPr>
        <p:spPr>
          <a:xfrm>
            <a:off x="9514188" y="2796768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01765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DB2E48-9DD5-9F2D-74E6-4F982E015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4130F6-72B2-4395-0C6D-D0FCC0BE1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091B35-6235-5F0B-D1AC-AA5B49CDC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701AE-A0DE-0C21-A7CF-42002D1D35AC}"/>
              </a:ext>
            </a:extLst>
          </p:cNvPr>
          <p:cNvSpPr txBox="1"/>
          <p:nvPr/>
        </p:nvSpPr>
        <p:spPr>
          <a:xfrm>
            <a:off x="799966" y="585665"/>
            <a:ext cx="226980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5CB9B-73FC-27D7-C02A-94B0208E77CC}"/>
              </a:ext>
            </a:extLst>
          </p:cNvPr>
          <p:cNvSpPr txBox="1"/>
          <p:nvPr/>
        </p:nvSpPr>
        <p:spPr>
          <a:xfrm>
            <a:off x="590781" y="2184174"/>
            <a:ext cx="2869846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Nationality Lookups: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OTHER DEFINITIONS &gt; APPLICATION  UTILITIES LOOKUPS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DF3B4-FB7E-E741-3107-5B8275DB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1A0B6852-4FCC-EDC6-C1FB-705978D53C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4311D-E6BC-A18E-FD08-0111941FE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2507"/>
          <a:stretch/>
        </p:blipFill>
        <p:spPr bwMode="auto">
          <a:xfrm>
            <a:off x="3705022" y="9266"/>
            <a:ext cx="8486977" cy="34959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B3ABA9-D8B9-B5DA-B0CC-8835395839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1937"/>
          <a:stretch/>
        </p:blipFill>
        <p:spPr bwMode="auto">
          <a:xfrm>
            <a:off x="3702788" y="2752725"/>
            <a:ext cx="8489211" cy="409286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55792EE-327E-8CDC-072A-98B3AF2B50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0515A041-75A5-D986-D54D-573C38EB19A1}"/>
              </a:ext>
            </a:extLst>
          </p:cNvPr>
          <p:cNvSpPr/>
          <p:nvPr/>
        </p:nvSpPr>
        <p:spPr>
          <a:xfrm>
            <a:off x="3780671" y="2810998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6A29A273-120A-122B-A365-2ABAC6B1A764}"/>
              </a:ext>
            </a:extLst>
          </p:cNvPr>
          <p:cNvSpPr/>
          <p:nvPr/>
        </p:nvSpPr>
        <p:spPr>
          <a:xfrm>
            <a:off x="3797612" y="67539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6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18BDA-23D3-7CE1-D784-CB68F414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544EBEB-2492-21B7-9775-77F94025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1F2300-23D2-BC21-A043-0AD0665E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A8D0-2574-EF73-7198-D595E60CC95C}"/>
              </a:ext>
            </a:extLst>
          </p:cNvPr>
          <p:cNvSpPr txBox="1"/>
          <p:nvPr/>
        </p:nvSpPr>
        <p:spPr>
          <a:xfrm>
            <a:off x="799966" y="585665"/>
            <a:ext cx="226980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8A2-F9EC-F2F8-E343-8263A3067E3A}"/>
              </a:ext>
            </a:extLst>
          </p:cNvPr>
          <p:cNvSpPr txBox="1"/>
          <p:nvPr/>
        </p:nvSpPr>
        <p:spPr>
          <a:xfrm>
            <a:off x="590781" y="2184174"/>
            <a:ext cx="2869846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Status Lookups: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OTHER DEFINITIONS &gt; APPLICATION  UTILITIES LOOKUPS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45F66-1BC3-B833-728A-5A0A14A9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42F512F-E674-1AB6-AC47-AC09E55D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1D6DE-5B9E-886D-A6D9-F61A60915F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3077"/>
          <a:stretch/>
        </p:blipFill>
        <p:spPr bwMode="auto">
          <a:xfrm>
            <a:off x="3731364" y="2765"/>
            <a:ext cx="8460636" cy="367715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1F6FC-89EA-8B30-3F6F-630C3E9D79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92" b="20513"/>
          <a:stretch/>
        </p:blipFill>
        <p:spPr bwMode="auto">
          <a:xfrm>
            <a:off x="3731364" y="2905125"/>
            <a:ext cx="8460636" cy="396138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19FDAD13-1A11-93AC-A7ED-E33AF9C9C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1C2E610E-CA3B-D9CD-1735-768B9096E72C}"/>
              </a:ext>
            </a:extLst>
          </p:cNvPr>
          <p:cNvSpPr/>
          <p:nvPr/>
        </p:nvSpPr>
        <p:spPr>
          <a:xfrm>
            <a:off x="3823502" y="296374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6A01F2AC-0B33-A2B5-A297-61B3533AB93B}"/>
              </a:ext>
            </a:extLst>
          </p:cNvPr>
          <p:cNvSpPr/>
          <p:nvPr/>
        </p:nvSpPr>
        <p:spPr>
          <a:xfrm>
            <a:off x="3803560" y="6138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2669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D6A28-68AC-9EB8-6B76-498E1C74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87BB4CA-EE1D-F05A-AF68-480A41F09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DEE5-8AEF-979F-899A-DAFDFA27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8883-FFF2-F0DE-A2A5-E172B74159A3}"/>
              </a:ext>
            </a:extLst>
          </p:cNvPr>
          <p:cNvSpPr txBox="1"/>
          <p:nvPr/>
        </p:nvSpPr>
        <p:spPr>
          <a:xfrm>
            <a:off x="350533" y="585665"/>
            <a:ext cx="3608896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4AF84-DC76-04B0-A539-CDAC8CA8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B5653796-2BEC-6841-8AF8-E9CC74AC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DAC54-50A4-5948-7E7A-D957A08885C4}"/>
              </a:ext>
            </a:extLst>
          </p:cNvPr>
          <p:cNvSpPr txBox="1"/>
          <p:nvPr/>
        </p:nvSpPr>
        <p:spPr>
          <a:xfrm>
            <a:off x="527216" y="2184174"/>
            <a:ext cx="3405363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447675" indent="-266700"/>
            <a:r>
              <a:rPr lang="en-US" dirty="0"/>
              <a:t>Add Addresses:</a:t>
            </a:r>
          </a:p>
          <a:p>
            <a:pPr lvl="1"/>
            <a:endParaRPr lang="en-US" sz="1200" b="1" dirty="0"/>
          </a:p>
          <a:p>
            <a:pPr lvl="1"/>
            <a:r>
              <a:rPr lang="en-US" sz="1200" b="1" dirty="0"/>
              <a:t>Add Responsibility :</a:t>
            </a:r>
          </a:p>
          <a:p>
            <a:pPr marL="90488" lvl="1" indent="0" algn="ctr">
              <a:buNone/>
            </a:pPr>
            <a:r>
              <a:rPr lang="en-US" sz="1200" b="1" dirty="0"/>
              <a:t> </a:t>
            </a:r>
            <a:r>
              <a:rPr lang="en-US" dirty="0"/>
              <a:t>system administrator &gt; SECOURITY &gt; RESPONSIBILITY &gt; DEFINE</a:t>
            </a:r>
          </a:p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r>
              <a:rPr lang="en-US" sz="1200" b="1" dirty="0"/>
              <a:t>2.      Descriptive Flex-field Address : </a:t>
            </a:r>
          </a:p>
          <a:p>
            <a:pPr marL="90488" lvl="1" indent="0" algn="ctr">
              <a:buNone/>
            </a:pPr>
            <a:r>
              <a:rPr lang="en-US" dirty="0"/>
              <a:t>system administrator &gt; APPLICATION &gt; FLEXEIELD &gt; DESCRIPTIVE &gt;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24AEC-DF1F-0322-88DD-B76E2F37A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7" b="22733"/>
          <a:stretch/>
        </p:blipFill>
        <p:spPr bwMode="auto">
          <a:xfrm>
            <a:off x="4119451" y="-21933"/>
            <a:ext cx="4252690" cy="36771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02589368-33F9-879C-7813-956EECD6CD9A}"/>
              </a:ext>
            </a:extLst>
          </p:cNvPr>
          <p:cNvSpPr/>
          <p:nvPr/>
        </p:nvSpPr>
        <p:spPr>
          <a:xfrm>
            <a:off x="5459661" y="0"/>
            <a:ext cx="1414132" cy="171108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Add Responsibility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4055F-29CB-480E-B5D1-F9589D7478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2" b="24501"/>
          <a:stretch/>
        </p:blipFill>
        <p:spPr bwMode="auto">
          <a:xfrm>
            <a:off x="8256105" y="-21932"/>
            <a:ext cx="3934569" cy="36771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816D9BA-0F70-460B-1520-E6644FF0C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947" y="37816"/>
            <a:ext cx="442315" cy="399035"/>
          </a:xfrm>
          <a:prstGeom prst="rect">
            <a:avLst/>
          </a:prstGeom>
        </p:spPr>
      </p:pic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124F2FC8-A382-294B-DE5C-789F49DE5AB4}"/>
              </a:ext>
            </a:extLst>
          </p:cNvPr>
          <p:cNvSpPr/>
          <p:nvPr/>
        </p:nvSpPr>
        <p:spPr>
          <a:xfrm>
            <a:off x="9397828" y="-11731"/>
            <a:ext cx="1540397" cy="162022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Descriptive Flex-field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F2CA53-3251-496B-CEB4-175198BCBC8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19" b="23647"/>
          <a:stretch/>
        </p:blipFill>
        <p:spPr bwMode="auto">
          <a:xfrm>
            <a:off x="4116216" y="3091539"/>
            <a:ext cx="4143207" cy="376646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A1EF8E-306A-3B2F-003B-8A5740D8B1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19" b="24501"/>
          <a:stretch/>
        </p:blipFill>
        <p:spPr bwMode="auto">
          <a:xfrm>
            <a:off x="8254196" y="3132787"/>
            <a:ext cx="3934569" cy="372521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4FE3A68D-BF43-B61E-5238-447372968F9C}"/>
              </a:ext>
            </a:extLst>
          </p:cNvPr>
          <p:cNvSpPr/>
          <p:nvPr/>
        </p:nvSpPr>
        <p:spPr>
          <a:xfrm>
            <a:off x="5284545" y="3100625"/>
            <a:ext cx="1540397" cy="162022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Descriptive Flex-field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08EB2B35-BD14-A120-BA25-76C1A0E1008F}"/>
              </a:ext>
            </a:extLst>
          </p:cNvPr>
          <p:cNvSpPr/>
          <p:nvPr/>
        </p:nvSpPr>
        <p:spPr>
          <a:xfrm>
            <a:off x="9510254" y="3130581"/>
            <a:ext cx="1540397" cy="162022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Descriptive Flex-field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58D88971-ADFE-84DD-DCD5-46D146C1E57C}"/>
              </a:ext>
            </a:extLst>
          </p:cNvPr>
          <p:cNvSpPr/>
          <p:nvPr/>
        </p:nvSpPr>
        <p:spPr>
          <a:xfrm>
            <a:off x="4174042" y="3182663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1222C9FD-69C3-F752-75A9-13BCF793BEBF}"/>
              </a:ext>
            </a:extLst>
          </p:cNvPr>
          <p:cNvSpPr/>
          <p:nvPr/>
        </p:nvSpPr>
        <p:spPr>
          <a:xfrm>
            <a:off x="8325785" y="3161011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C5D189CE-5620-1DEB-7CC4-CF2EE76DC6B4}"/>
              </a:ext>
            </a:extLst>
          </p:cNvPr>
          <p:cNvSpPr/>
          <p:nvPr/>
        </p:nvSpPr>
        <p:spPr>
          <a:xfrm>
            <a:off x="8325785" y="95535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591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B40F8D-48AE-E5CF-D410-101D1282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E944CD-F70B-6A50-2848-2645F2C03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A2073-3581-E965-88A9-8F7F69CC0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938D3-F5D1-9394-226E-CEA0F0C4A4FF}"/>
              </a:ext>
            </a:extLst>
          </p:cNvPr>
          <p:cNvSpPr txBox="1"/>
          <p:nvPr/>
        </p:nvSpPr>
        <p:spPr>
          <a:xfrm>
            <a:off x="253332" y="717405"/>
            <a:ext cx="3608896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35B7C-6794-FC0E-2B8A-13AEEE06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B7292AF-03E1-E72A-228C-CED8058FE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C18FB-3AB2-9B73-7F67-BBF0EA639B29}"/>
              </a:ext>
            </a:extLst>
          </p:cNvPr>
          <p:cNvSpPr txBox="1"/>
          <p:nvPr/>
        </p:nvSpPr>
        <p:spPr>
          <a:xfrm>
            <a:off x="527216" y="2184174"/>
            <a:ext cx="3061129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447675" indent="-266700"/>
            <a:r>
              <a:rPr lang="en-US" dirty="0"/>
              <a:t>Add Addresses:</a:t>
            </a:r>
          </a:p>
          <a:p>
            <a:pPr lvl="1"/>
            <a:endParaRPr lang="en-US" sz="1200" b="1" dirty="0"/>
          </a:p>
          <a:p>
            <a:pPr marL="90488" lvl="1" indent="0">
              <a:buNone/>
            </a:pPr>
            <a:r>
              <a:rPr lang="en-US" sz="1200" b="1" dirty="0"/>
              <a:t>3.    Define Territory:</a:t>
            </a:r>
          </a:p>
          <a:p>
            <a:pPr marL="90488" lvl="1" indent="0" algn="ctr">
              <a:buNone/>
            </a:pPr>
            <a:r>
              <a:rPr lang="en-US" dirty="0"/>
              <a:t>GLOBAL HRMS MANAGER&gt; SETUP &gt; DEFINE TERRITORY</a:t>
            </a:r>
          </a:p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FE29D-E1D4-5A32-8297-D35E9AB175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647"/>
          <a:stretch/>
        </p:blipFill>
        <p:spPr bwMode="auto">
          <a:xfrm>
            <a:off x="3744296" y="24937"/>
            <a:ext cx="8417965" cy="682018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F114E49-A56F-4066-A764-A2D920709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947" y="37816"/>
            <a:ext cx="442315" cy="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8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58D79-2403-9EBA-D6E1-63173C94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D8F2199-A1B7-B99C-2A73-F97D6E918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69D43F-4173-61BF-ACD3-0906A928F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D0CE6-6A63-58C4-EB32-61D8A0A41F57}"/>
              </a:ext>
            </a:extLst>
          </p:cNvPr>
          <p:cNvSpPr txBox="1"/>
          <p:nvPr/>
        </p:nvSpPr>
        <p:spPr>
          <a:xfrm>
            <a:off x="253332" y="717405"/>
            <a:ext cx="3608896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1442F-0E8A-BC1A-7289-06EC3A4C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7171470-4254-027A-E6F6-8F5CC2C623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4C9E0-0E54-56A8-31B9-38E7F5A2428E}"/>
              </a:ext>
            </a:extLst>
          </p:cNvPr>
          <p:cNvSpPr txBox="1"/>
          <p:nvPr/>
        </p:nvSpPr>
        <p:spPr>
          <a:xfrm>
            <a:off x="527216" y="2184174"/>
            <a:ext cx="3061129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47675" indent="-266700"/>
            <a:r>
              <a:rPr lang="en-US" dirty="0"/>
              <a:t>Add Addresses:</a:t>
            </a:r>
          </a:p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r>
              <a:rPr lang="en-US" sz="1200" b="1" dirty="0"/>
              <a:t>4.     Location: </a:t>
            </a:r>
          </a:p>
          <a:p>
            <a:pPr marL="90488" lvl="1" indent="0" algn="ctr">
              <a:buNone/>
            </a:pPr>
            <a:r>
              <a:rPr lang="en-US" dirty="0"/>
              <a:t>GLOBAL HRMS MANAGER&gt; WORK STRUCTURE &gt; LOCATION</a:t>
            </a:r>
          </a:p>
          <a:p>
            <a:pPr marL="90488" lvl="1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6F978B-46DC-1B03-6EB8-50F41FA82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135" b="24501"/>
          <a:stretch/>
        </p:blipFill>
        <p:spPr bwMode="auto">
          <a:xfrm>
            <a:off x="3805914" y="7193"/>
            <a:ext cx="4280810" cy="374565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Heptagon 21">
            <a:extLst>
              <a:ext uri="{FF2B5EF4-FFF2-40B4-BE49-F238E27FC236}">
                <a16:creationId xmlns:a16="http://schemas.microsoft.com/office/drawing/2014/main" id="{B3531520-9F53-EE68-A429-85CB110DF4EE}"/>
              </a:ext>
            </a:extLst>
          </p:cNvPr>
          <p:cNvSpPr/>
          <p:nvPr/>
        </p:nvSpPr>
        <p:spPr>
          <a:xfrm>
            <a:off x="8325785" y="95535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B9C45E-219D-2858-45E1-8BDF528705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673" b="23931"/>
          <a:stretch/>
        </p:blipFill>
        <p:spPr bwMode="auto">
          <a:xfrm>
            <a:off x="7964642" y="9085"/>
            <a:ext cx="4227358" cy="341991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5C2BCFE3-111F-31E3-04D0-87B61AD711DC}"/>
              </a:ext>
            </a:extLst>
          </p:cNvPr>
          <p:cNvSpPr/>
          <p:nvPr/>
        </p:nvSpPr>
        <p:spPr>
          <a:xfrm>
            <a:off x="8002668" y="96861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D9621B-87E9-C659-7142-4123D5B255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692" b="23077"/>
          <a:stretch/>
        </p:blipFill>
        <p:spPr bwMode="auto">
          <a:xfrm>
            <a:off x="3802061" y="2868094"/>
            <a:ext cx="4284663" cy="398510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2D4A96-ED2A-D373-F6A7-32C8CB53FB6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436" b="21652"/>
          <a:stretch/>
        </p:blipFill>
        <p:spPr bwMode="auto">
          <a:xfrm>
            <a:off x="7964642" y="2870727"/>
            <a:ext cx="4227358" cy="397818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Heptagon 17">
            <a:extLst>
              <a:ext uri="{FF2B5EF4-FFF2-40B4-BE49-F238E27FC236}">
                <a16:creationId xmlns:a16="http://schemas.microsoft.com/office/drawing/2014/main" id="{044866AA-1AE8-A132-9FDB-B8BA94081BBC}"/>
              </a:ext>
            </a:extLst>
          </p:cNvPr>
          <p:cNvSpPr/>
          <p:nvPr/>
        </p:nvSpPr>
        <p:spPr>
          <a:xfrm>
            <a:off x="3862228" y="2925245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7AB61C30-2E31-84A3-EE3E-B3EC5E46B7D7}"/>
              </a:ext>
            </a:extLst>
          </p:cNvPr>
          <p:cNvSpPr/>
          <p:nvPr/>
        </p:nvSpPr>
        <p:spPr>
          <a:xfrm>
            <a:off x="3812522" y="37816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A3B7DEA-E103-C1DB-A63E-FB3A2A2D1B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947" y="37816"/>
            <a:ext cx="442315" cy="399035"/>
          </a:xfrm>
          <a:prstGeom prst="rect">
            <a:avLst/>
          </a:prstGeom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AAF52D46-2731-5913-E484-FCA2B75AD5E3}"/>
              </a:ext>
            </a:extLst>
          </p:cNvPr>
          <p:cNvSpPr/>
          <p:nvPr/>
        </p:nvSpPr>
        <p:spPr>
          <a:xfrm>
            <a:off x="8044696" y="2913602"/>
            <a:ext cx="186872" cy="162022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1803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E4F7D2-9BEF-5C86-07F4-F455E8DF1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42F1CAC-E209-0BA5-540A-928D5AD0B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3DB27E-54D3-CBF5-CC8E-9E14CE663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7CBF6-5C88-C748-F9A7-AAAE228A4E1D}"/>
              </a:ext>
            </a:extLst>
          </p:cNvPr>
          <p:cNvSpPr txBox="1"/>
          <p:nvPr/>
        </p:nvSpPr>
        <p:spPr>
          <a:xfrm>
            <a:off x="667841" y="1107549"/>
            <a:ext cx="2478811" cy="981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CAD88-CBE1-C59E-BBD4-0DBA0563DCC0}"/>
              </a:ext>
            </a:extLst>
          </p:cNvPr>
          <p:cNvSpPr txBox="1"/>
          <p:nvPr/>
        </p:nvSpPr>
        <p:spPr>
          <a:xfrm>
            <a:off x="465706" y="2204416"/>
            <a:ext cx="2811626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Maintaining Addresses:</a:t>
            </a:r>
          </a:p>
          <a:p>
            <a:pPr marL="90488" lvl="1" indent="0" algn="ctr">
              <a:buNone/>
            </a:pPr>
            <a:r>
              <a:rPr lang="en-US" dirty="0"/>
              <a:t>System administrator &gt; Application &gt; FLEXFIELD &gt; DESCRIPTIVE &gt; SEGMENTS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DD580-E4A4-2DFD-6BF2-214967F2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C67D517-9E17-D66D-5CA0-FAE8462C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A4E5D-3868-0E6E-0666-D9A49BE561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3077"/>
          <a:stretch/>
        </p:blipFill>
        <p:spPr bwMode="auto">
          <a:xfrm>
            <a:off x="3383601" y="0"/>
            <a:ext cx="2811626" cy="3065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2FB64C-519F-F805-41B9-43859A38B7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2222"/>
          <a:stretch/>
        </p:blipFill>
        <p:spPr bwMode="auto">
          <a:xfrm>
            <a:off x="6158914" y="0"/>
            <a:ext cx="3000643" cy="30869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8F5E1-5C79-3DAD-686C-10939C46A2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2507"/>
          <a:stretch/>
        </p:blipFill>
        <p:spPr bwMode="auto">
          <a:xfrm>
            <a:off x="9108262" y="9066"/>
            <a:ext cx="3083738" cy="305633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C823B0-365B-8986-ECCC-56D4C1445D6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878" b="22792"/>
          <a:stretch/>
        </p:blipFill>
        <p:spPr bwMode="auto">
          <a:xfrm>
            <a:off x="3383601" y="2595245"/>
            <a:ext cx="4517446" cy="425450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959347-48BA-64CF-5845-CA44C37C6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019" b="22792"/>
          <a:stretch/>
        </p:blipFill>
        <p:spPr bwMode="auto">
          <a:xfrm>
            <a:off x="7810500" y="2604770"/>
            <a:ext cx="4378106" cy="425450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F087444F-F0BC-BED3-63AB-1835FE6A7262}"/>
              </a:ext>
            </a:extLst>
          </p:cNvPr>
          <p:cNvSpPr/>
          <p:nvPr/>
        </p:nvSpPr>
        <p:spPr>
          <a:xfrm>
            <a:off x="6218849" y="497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D81804EC-4446-BFE1-BF09-9218191FF73A}"/>
              </a:ext>
            </a:extLst>
          </p:cNvPr>
          <p:cNvSpPr/>
          <p:nvPr/>
        </p:nvSpPr>
        <p:spPr>
          <a:xfrm>
            <a:off x="3463609" y="66970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19490627-56B2-9847-57EC-AC0BA3A25561}"/>
              </a:ext>
            </a:extLst>
          </p:cNvPr>
          <p:cNvSpPr/>
          <p:nvPr/>
        </p:nvSpPr>
        <p:spPr>
          <a:xfrm>
            <a:off x="9189483" y="47933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29" name="Heptagon 28">
            <a:extLst>
              <a:ext uri="{FF2B5EF4-FFF2-40B4-BE49-F238E27FC236}">
                <a16:creationId xmlns:a16="http://schemas.microsoft.com/office/drawing/2014/main" id="{F99533A4-25FC-2F19-2016-C38D0564BBE7}"/>
              </a:ext>
            </a:extLst>
          </p:cNvPr>
          <p:cNvSpPr/>
          <p:nvPr/>
        </p:nvSpPr>
        <p:spPr>
          <a:xfrm>
            <a:off x="3459833" y="2643021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4</a:t>
            </a:r>
          </a:p>
        </p:txBody>
      </p:sp>
      <p:sp>
        <p:nvSpPr>
          <p:cNvPr id="33" name="Heptagon 32">
            <a:extLst>
              <a:ext uri="{FF2B5EF4-FFF2-40B4-BE49-F238E27FC236}">
                <a16:creationId xmlns:a16="http://schemas.microsoft.com/office/drawing/2014/main" id="{F7813F2C-6A42-6F60-3F8C-980922D12272}"/>
              </a:ext>
            </a:extLst>
          </p:cNvPr>
          <p:cNvSpPr/>
          <p:nvPr/>
        </p:nvSpPr>
        <p:spPr>
          <a:xfrm>
            <a:off x="7912551" y="2655064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5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1FDE9F6B-A214-8DA7-BC83-CB5E54886A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17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92AE2-E235-3BB6-EEFE-6A429641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144373E-3AC8-E3D5-9AEC-73A0AAA43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B6A08-9043-F88D-3694-D5205DBD4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C0F46-02C8-BBDD-B6F0-F95E7BC64765}"/>
              </a:ext>
            </a:extLst>
          </p:cNvPr>
          <p:cNvSpPr txBox="1"/>
          <p:nvPr/>
        </p:nvSpPr>
        <p:spPr>
          <a:xfrm>
            <a:off x="666685" y="695925"/>
            <a:ext cx="263556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BB374-28CE-765C-1F62-BBEBFEA7167D}"/>
              </a:ext>
            </a:extLst>
          </p:cNvPr>
          <p:cNvSpPr txBox="1"/>
          <p:nvPr/>
        </p:nvSpPr>
        <p:spPr>
          <a:xfrm>
            <a:off x="612061" y="2241973"/>
            <a:ext cx="3011373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Medical Assessments: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1-    Add Organization:</a:t>
            </a:r>
          </a:p>
          <a:p>
            <a:pPr marL="0" indent="0" algn="ctr">
              <a:buNone/>
            </a:pPr>
            <a:r>
              <a:rPr lang="en-US" sz="1100" b="0" dirty="0"/>
              <a:t>Global HRMS MANAGER &gt; PEOPLE &gt; ENTER AND MAINTAIN &gt; FIND &gt; OTHER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2-    Medical Assessment</a:t>
            </a:r>
            <a:r>
              <a:rPr lang="en-US" dirty="0"/>
              <a:t>:</a:t>
            </a:r>
          </a:p>
          <a:p>
            <a:pPr marL="90488" lvl="1" indent="0" algn="ctr">
              <a:buNone/>
            </a:pPr>
            <a:r>
              <a:rPr lang="en-US" dirty="0"/>
              <a:t> Global HRMS MANAGER &gt; PEOPLE &gt; ENTER AND MAINTAIN &gt; FIND &gt; OTHER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2DD9E-9925-87EE-4D5C-678CA6A5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BB8DAF5-9883-D1B1-C82A-5411D4EFB0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01245-4000-F6C1-AD24-BC9CCF4176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647" b="24216"/>
          <a:stretch/>
        </p:blipFill>
        <p:spPr bwMode="auto">
          <a:xfrm>
            <a:off x="3915451" y="9524"/>
            <a:ext cx="8276549" cy="376237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0CD3E-460F-F9AB-A6EB-620CADA138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679" b="23647"/>
          <a:stretch/>
        </p:blipFill>
        <p:spPr bwMode="auto">
          <a:xfrm>
            <a:off x="3932598" y="2762249"/>
            <a:ext cx="8259402" cy="408059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55E59F8-BEE3-63BE-F741-77C24419B217}"/>
              </a:ext>
            </a:extLst>
          </p:cNvPr>
          <p:cNvSpPr/>
          <p:nvPr/>
        </p:nvSpPr>
        <p:spPr>
          <a:xfrm>
            <a:off x="3970075" y="19992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Add Organization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D3463E9-19D8-2485-1FA1-A35939F72848}"/>
              </a:ext>
            </a:extLst>
          </p:cNvPr>
          <p:cNvSpPr/>
          <p:nvPr/>
        </p:nvSpPr>
        <p:spPr>
          <a:xfrm>
            <a:off x="3970075" y="2772717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Medical Assessment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B09615A-FC23-46F2-09DF-6601A33B0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0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A9902-5C1B-0F74-C128-E5FD21C2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4D92B9-B407-E272-A6A6-FC356708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ACCD7-AE6A-8723-9256-D4DCB1B6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15160-A90D-B8C8-F6F6-089BE00F52A8}"/>
              </a:ext>
            </a:extLst>
          </p:cNvPr>
          <p:cNvSpPr txBox="1"/>
          <p:nvPr/>
        </p:nvSpPr>
        <p:spPr>
          <a:xfrm>
            <a:off x="253332" y="717405"/>
            <a:ext cx="3608896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62414-C674-3C14-4A1B-E2FF9B5D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F940E67B-0264-B7AB-B5CD-0D7D61B089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65773-937F-CACE-EA85-B60F83FBD9E3}"/>
              </a:ext>
            </a:extLst>
          </p:cNvPr>
          <p:cNvSpPr txBox="1"/>
          <p:nvPr/>
        </p:nvSpPr>
        <p:spPr>
          <a:xfrm>
            <a:off x="527216" y="2184174"/>
            <a:ext cx="3061129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74638" indent="-266700">
              <a:tabLst>
                <a:tab pos="274638" algn="l"/>
              </a:tabLst>
            </a:pPr>
            <a:r>
              <a:rPr lang="en-US" dirty="0"/>
              <a:t>Create An Employee Using Template:</a:t>
            </a:r>
          </a:p>
          <a:p>
            <a:pPr marL="274638" indent="-266700">
              <a:tabLst>
                <a:tab pos="274638" algn="l"/>
              </a:tabLst>
            </a:pPr>
            <a:endParaRPr lang="en-US" dirty="0"/>
          </a:p>
          <a:p>
            <a:pPr marL="90488" lvl="1" indent="0" algn="ctr">
              <a:buNone/>
            </a:pPr>
            <a:r>
              <a:rPr lang="en-US" dirty="0"/>
              <a:t>GLOBAL HRMS MANAGER&gt; PEOPLE&gt; MAINTAIN USING TEMPLATES</a:t>
            </a:r>
          </a:p>
          <a:p>
            <a:pPr marL="90488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0E233-2B8C-0A37-2B4C-D1B8C2B657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5413"/>
          <a:stretch/>
        </p:blipFill>
        <p:spPr bwMode="auto">
          <a:xfrm>
            <a:off x="3795517" y="12768"/>
            <a:ext cx="8383420" cy="68452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921771A-35A5-C936-D074-3C4CED59E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947" y="37816"/>
            <a:ext cx="442315" cy="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1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7E885-01BF-BB04-02BE-1470D40DD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E0EAD4-C4A1-44E2-778D-0073D84E5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16F591-A3CF-16AE-F7D8-D9F328714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59025-BEC9-DDFA-ACEA-E8FA9DD7D2DF}"/>
              </a:ext>
            </a:extLst>
          </p:cNvPr>
          <p:cNvSpPr txBox="1"/>
          <p:nvPr/>
        </p:nvSpPr>
        <p:spPr>
          <a:xfrm>
            <a:off x="817428" y="927090"/>
            <a:ext cx="2264971" cy="986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ADFD5-839E-4708-186F-013EB8EAA198}"/>
              </a:ext>
            </a:extLst>
          </p:cNvPr>
          <p:cNvSpPr txBox="1"/>
          <p:nvPr/>
        </p:nvSpPr>
        <p:spPr>
          <a:xfrm>
            <a:off x="546198" y="2150931"/>
            <a:ext cx="2950116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sz="1800" dirty="0"/>
          </a:p>
          <a:p>
            <a:r>
              <a:rPr lang="en-US" dirty="0"/>
              <a:t>Special Information Type:</a:t>
            </a:r>
            <a:endParaRPr lang="en-US" sz="14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1400" dirty="0"/>
              <a:t>1-   Create New Key Flex field:</a:t>
            </a:r>
          </a:p>
          <a:p>
            <a:pPr marL="90488" lvl="1" indent="0" algn="ctr">
              <a:buNone/>
            </a:pPr>
            <a:r>
              <a:rPr lang="en-US" dirty="0"/>
              <a:t> SYSTEM ADMINSTRATOR &gt; APPLICATION &gt; FLEXFILD &gt; KEY &gt; SEGEMENT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1400" dirty="0"/>
              <a:t>2-     Information Type:</a:t>
            </a:r>
          </a:p>
          <a:p>
            <a:pPr marL="90488" lvl="1" indent="0" algn="ctr">
              <a:buNone/>
            </a:pPr>
            <a:r>
              <a:rPr lang="en-US" dirty="0"/>
              <a:t>Global HRMS MANAGER &gt; OTHER DEFINITIONS &gt; SPECIAL INFORMATION TYPES</a:t>
            </a:r>
          </a:p>
          <a:p>
            <a:pPr marL="90488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876B7-6103-4D6B-50D0-5C288298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DBE9841-F89A-90A1-DAB7-FEE3F484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702E0-0741-39B3-66D5-121E767B86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3931"/>
          <a:stretch/>
        </p:blipFill>
        <p:spPr bwMode="auto">
          <a:xfrm>
            <a:off x="3663867" y="-2883"/>
            <a:ext cx="4369630" cy="34509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07B111-3158-1B27-DA07-7F6E8240B3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59" b="23647"/>
          <a:stretch/>
        </p:blipFill>
        <p:spPr bwMode="auto">
          <a:xfrm>
            <a:off x="7980830" y="0"/>
            <a:ext cx="4212557" cy="34509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D31CEF1-29C8-56AD-0C11-20962DBE2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106" y="68180"/>
            <a:ext cx="562105" cy="507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3F516-9F67-7EE6-4763-9782CAF6443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0" r="49359" b="23646"/>
          <a:stretch/>
        </p:blipFill>
        <p:spPr bwMode="auto">
          <a:xfrm>
            <a:off x="3667225" y="2689412"/>
            <a:ext cx="4419253" cy="416858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A85B01-0F39-E7D5-341C-4B9A1A1F32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931"/>
          <a:stretch/>
        </p:blipFill>
        <p:spPr bwMode="auto">
          <a:xfrm>
            <a:off x="7990356" y="2692295"/>
            <a:ext cx="4196040" cy="416570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94192545-D47B-8B43-96B1-63B612C75DBD}"/>
              </a:ext>
            </a:extLst>
          </p:cNvPr>
          <p:cNvSpPr/>
          <p:nvPr/>
        </p:nvSpPr>
        <p:spPr>
          <a:xfrm>
            <a:off x="3682897" y="2883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New Key Flex-field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E14A9951-7DD0-63C9-76F2-49D80BABE139}"/>
              </a:ext>
            </a:extLst>
          </p:cNvPr>
          <p:cNvSpPr/>
          <p:nvPr/>
        </p:nvSpPr>
        <p:spPr>
          <a:xfrm>
            <a:off x="3710922" y="2486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431A8F2F-8D28-E193-F41F-449FF03761DE}"/>
              </a:ext>
            </a:extLst>
          </p:cNvPr>
          <p:cNvSpPr/>
          <p:nvPr/>
        </p:nvSpPr>
        <p:spPr>
          <a:xfrm>
            <a:off x="8348560" y="248695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B86543D0-27E0-9118-EB7B-F64A7EB4A3FA}"/>
              </a:ext>
            </a:extLst>
          </p:cNvPr>
          <p:cNvSpPr/>
          <p:nvPr/>
        </p:nvSpPr>
        <p:spPr>
          <a:xfrm>
            <a:off x="3730783" y="2962343"/>
            <a:ext cx="180000" cy="144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45062967-34D5-EE52-ADC9-E8597AC3CEAB}"/>
              </a:ext>
            </a:extLst>
          </p:cNvPr>
          <p:cNvSpPr/>
          <p:nvPr/>
        </p:nvSpPr>
        <p:spPr>
          <a:xfrm>
            <a:off x="3684887" y="2696730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New Key Flex-field</a:t>
            </a:r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FEE2BEF4-2660-0EFD-031F-88839C0912EC}"/>
              </a:ext>
            </a:extLst>
          </p:cNvPr>
          <p:cNvSpPr/>
          <p:nvPr/>
        </p:nvSpPr>
        <p:spPr>
          <a:xfrm>
            <a:off x="8092082" y="2696730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Information Type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51BE592F-4C32-0D51-AF93-1DE9F4564BAF}"/>
              </a:ext>
            </a:extLst>
          </p:cNvPr>
          <p:cNvSpPr/>
          <p:nvPr/>
        </p:nvSpPr>
        <p:spPr>
          <a:xfrm>
            <a:off x="8257260" y="-2207"/>
            <a:ext cx="1775248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New Key Flex-field</a:t>
            </a:r>
          </a:p>
        </p:txBody>
      </p:sp>
    </p:spTree>
    <p:extLst>
      <p:ext uri="{BB962C8B-B14F-4D97-AF65-F5344CB8AC3E}">
        <p14:creationId xmlns:p14="http://schemas.microsoft.com/office/powerpoint/2010/main" val="3954662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563AE-33D8-8243-F749-AAC7E08C9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3A821-DAF9-8250-96CE-3134A25A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A150F18-8EE4-5B5D-DEA7-D705B290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8D68A-E8F4-3394-4F2F-DEEE3D977D6B}"/>
              </a:ext>
            </a:extLst>
          </p:cNvPr>
          <p:cNvGrpSpPr/>
          <p:nvPr/>
        </p:nvGrpSpPr>
        <p:grpSpPr>
          <a:xfrm>
            <a:off x="-4842199" y="1789569"/>
            <a:ext cx="33131454" cy="5329110"/>
            <a:chOff x="2177726" y="1770519"/>
            <a:chExt cx="33131454" cy="53291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9EB87B-CEE8-0069-85E9-A1364335BEED}"/>
                </a:ext>
              </a:extLst>
            </p:cNvPr>
            <p:cNvGrpSpPr/>
            <p:nvPr/>
          </p:nvGrpSpPr>
          <p:grpSpPr>
            <a:xfrm>
              <a:off x="2177726" y="1895438"/>
              <a:ext cx="4873278" cy="5079130"/>
              <a:chOff x="-744662" y="2266950"/>
              <a:chExt cx="2221374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DE4FA2E4-53DF-B986-EFD5-384EBD973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44662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DE5FD8-23E9-B330-60CF-D18B5256C9DE}"/>
                  </a:ext>
                </a:extLst>
              </p:cNvPr>
              <p:cNvSpPr txBox="1"/>
              <p:nvPr/>
            </p:nvSpPr>
            <p:spPr>
              <a:xfrm>
                <a:off x="-156826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D3EC6A-3DD5-6468-51D1-F28D281D40AF}"/>
                </a:ext>
              </a:extLst>
            </p:cNvPr>
            <p:cNvGrpSpPr/>
            <p:nvPr/>
          </p:nvGrpSpPr>
          <p:grpSpPr>
            <a:xfrm>
              <a:off x="10195550" y="1770519"/>
              <a:ext cx="5055878" cy="5238310"/>
              <a:chOff x="2276349" y="2266949"/>
              <a:chExt cx="2247732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D7C402E5-AD20-5F3A-63A3-2002C9DF9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349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A8FE9-03FD-DD55-3D96-EA00BF218128}"/>
                  </a:ext>
                </a:extLst>
              </p:cNvPr>
              <p:cNvSpPr txBox="1"/>
              <p:nvPr/>
            </p:nvSpPr>
            <p:spPr>
              <a:xfrm>
                <a:off x="2831013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A6B3A1-788A-50DF-8D94-3714C789EA5C}"/>
                </a:ext>
              </a:extLst>
            </p:cNvPr>
            <p:cNvGrpSpPr/>
            <p:nvPr/>
          </p:nvGrpSpPr>
          <p:grpSpPr>
            <a:xfrm>
              <a:off x="18697280" y="1770519"/>
              <a:ext cx="4691926" cy="5329110"/>
              <a:chOff x="5456367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0FC41B2D-9A4D-3B2D-63FB-806B8C22E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6367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17A986-8A22-531C-371F-801960070C8D}"/>
                  </a:ext>
                </a:extLst>
              </p:cNvPr>
              <p:cNvSpPr txBox="1"/>
              <p:nvPr/>
            </p:nvSpPr>
            <p:spPr>
              <a:xfrm>
                <a:off x="5913882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CA2728A-00FA-4834-8909-32C0A6FB38C3}"/>
                </a:ext>
              </a:extLst>
            </p:cNvPr>
            <p:cNvGrpSpPr/>
            <p:nvPr/>
          </p:nvGrpSpPr>
          <p:grpSpPr>
            <a:xfrm>
              <a:off x="29934940" y="1770519"/>
              <a:ext cx="5374240" cy="5306761"/>
              <a:chOff x="10257598" y="2266949"/>
              <a:chExt cx="2438987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3AC73A3-76E2-55F3-BE3F-D265A54FB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57598" y="2266949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E54DEB-B7DE-0D3B-B0B8-3407E50E1ADA}"/>
                  </a:ext>
                </a:extLst>
              </p:cNvPr>
              <p:cNvSpPr txBox="1"/>
              <p:nvPr/>
            </p:nvSpPr>
            <p:spPr>
              <a:xfrm>
                <a:off x="10929700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FC3C4B-0C39-636D-EB05-EFB1F6B76590}"/>
                </a:ext>
              </a:extLst>
            </p:cNvPr>
            <p:cNvGrpSpPr/>
            <p:nvPr/>
          </p:nvGrpSpPr>
          <p:grpSpPr>
            <a:xfrm>
              <a:off x="24385268" y="1770519"/>
              <a:ext cx="4783098" cy="5306761"/>
              <a:chOff x="7971180" y="2266949"/>
              <a:chExt cx="2299438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A5652-D941-0445-F1BA-0156173D6B36}"/>
                  </a:ext>
                </a:extLst>
              </p:cNvPr>
              <p:cNvSpPr txBox="1"/>
              <p:nvPr/>
            </p:nvSpPr>
            <p:spPr>
              <a:xfrm>
                <a:off x="8503733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2456758-F12B-1175-29B7-26CB64A5F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1180" y="226694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0C0F1CCF-1D86-4E31-2A89-6341E9B2872E}"/>
              </a:ext>
            </a:extLst>
          </p:cNvPr>
          <p:cNvSpPr/>
          <p:nvPr/>
        </p:nvSpPr>
        <p:spPr>
          <a:xfrm>
            <a:off x="-2162175" y="-985396"/>
            <a:ext cx="17659350" cy="3090421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6A4D462-0042-5965-D782-1AF3DA1BD9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2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484C6-88DC-A911-C9EF-239BF94C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28142B1-DD92-97C5-C359-2DC89C6F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7DE84-63CE-C340-E668-1FFBF7CF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CDDA7-BD1F-80B0-A66F-6F108EDFDCD6}"/>
              </a:ext>
            </a:extLst>
          </p:cNvPr>
          <p:cNvSpPr txBox="1"/>
          <p:nvPr/>
        </p:nvSpPr>
        <p:spPr>
          <a:xfrm>
            <a:off x="666685" y="695925"/>
            <a:ext cx="263556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1562A-5755-E107-51C8-D9A29A7BF3D3}"/>
              </a:ext>
            </a:extLst>
          </p:cNvPr>
          <p:cNvSpPr txBox="1"/>
          <p:nvPr/>
        </p:nvSpPr>
        <p:spPr>
          <a:xfrm>
            <a:off x="612062" y="2241973"/>
            <a:ext cx="2914910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Extra Person Information Type: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1- Create Descriptive Flex-field : </a:t>
            </a:r>
          </a:p>
          <a:p>
            <a:pPr marL="90488" lvl="1" indent="0" algn="ctr">
              <a:buNone/>
            </a:pPr>
            <a:r>
              <a:rPr lang="en-US" dirty="0"/>
              <a:t>SYSTEM ADMINSTRATOR &gt; APPLICATION &gt; FLEXFILD &gt; DESCRIPTIVE &gt; SEGEMENT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DF1DC-6E95-7CCE-4F48-1104D320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E66E26A-528B-1C76-759B-460879E0A6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21DD7-51F8-527A-928C-4C335F9C93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0" b="24786"/>
          <a:stretch/>
        </p:blipFill>
        <p:spPr bwMode="auto">
          <a:xfrm>
            <a:off x="3784422" y="-2207"/>
            <a:ext cx="8407578" cy="38217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91EA45-6379-D940-F40B-74F81E8203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8" b="23647"/>
          <a:stretch/>
        </p:blipFill>
        <p:spPr bwMode="auto">
          <a:xfrm>
            <a:off x="3801189" y="3292524"/>
            <a:ext cx="8407578" cy="35530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E2B877B2-AF39-90B1-D8B0-DA0E33775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49534"/>
            <a:ext cx="562105" cy="507104"/>
          </a:xfrm>
          <a:prstGeom prst="rect">
            <a:avLst/>
          </a:prstGeom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E188BBBB-B66E-5047-AC4F-CF7EA48BF8B3}"/>
              </a:ext>
            </a:extLst>
          </p:cNvPr>
          <p:cNvSpPr/>
          <p:nvPr/>
        </p:nvSpPr>
        <p:spPr>
          <a:xfrm>
            <a:off x="3840379" y="3302049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F96165E8-F9D1-46A0-E2BE-F93712713A80}"/>
              </a:ext>
            </a:extLst>
          </p:cNvPr>
          <p:cNvSpPr/>
          <p:nvPr/>
        </p:nvSpPr>
        <p:spPr>
          <a:xfrm>
            <a:off x="3840379" y="3633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4646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72D62-B430-06EB-5A27-58D92E72D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DBC474D-8C69-521B-A577-62FD9EBD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61623D-577C-96C1-DF9E-A45CFA0A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974BB-11D1-7EB6-0DF1-87C18047663D}"/>
              </a:ext>
            </a:extLst>
          </p:cNvPr>
          <p:cNvSpPr txBox="1"/>
          <p:nvPr/>
        </p:nvSpPr>
        <p:spPr>
          <a:xfrm>
            <a:off x="666685" y="695925"/>
            <a:ext cx="263556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A154-9C05-8C5F-E8AE-9049579C96B3}"/>
              </a:ext>
            </a:extLst>
          </p:cNvPr>
          <p:cNvSpPr txBox="1"/>
          <p:nvPr/>
        </p:nvSpPr>
        <p:spPr>
          <a:xfrm>
            <a:off x="612062" y="2241973"/>
            <a:ext cx="2914910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Extra Person Information Type:</a:t>
            </a:r>
          </a:p>
          <a:p>
            <a:endParaRPr lang="en-US" dirty="0"/>
          </a:p>
          <a:p>
            <a:pPr marL="90488" lvl="1" indent="0">
              <a:buNone/>
            </a:pPr>
            <a:r>
              <a:rPr lang="en-US" sz="1400" b="1" dirty="0"/>
              <a:t>2- Requests :</a:t>
            </a:r>
          </a:p>
          <a:p>
            <a:pPr marL="90488" lvl="1" indent="0" algn="ctr">
              <a:buNone/>
            </a:pPr>
            <a:r>
              <a:rPr lang="en-US" dirty="0"/>
              <a:t>GLOBAL HRMS MANAGER&gt; VIEW &gt; REQUESTS &gt; SUBMIT A NEW REQUEST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CAA48-CDC3-1D3C-CC79-1CD2B744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2202FEB-8ECF-9AB1-D05A-DD6DAFD847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9F583-C75A-1140-4818-AFECF7FB05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359" b="23077"/>
          <a:stretch/>
        </p:blipFill>
        <p:spPr bwMode="auto">
          <a:xfrm>
            <a:off x="3648891" y="1"/>
            <a:ext cx="8543109" cy="328602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BF376-D58A-E3FD-F2AE-63A7E18E39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362"/>
          <a:stretch/>
        </p:blipFill>
        <p:spPr bwMode="auto">
          <a:xfrm>
            <a:off x="3638703" y="2887525"/>
            <a:ext cx="4238472" cy="397047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FDB84DA-B5F8-5DDF-F148-92449CB14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49534"/>
            <a:ext cx="562105" cy="507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88866-FA6B-222F-D920-F0980CC8A03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647"/>
          <a:stretch/>
        </p:blipFill>
        <p:spPr bwMode="auto">
          <a:xfrm>
            <a:off x="7767696" y="2899168"/>
            <a:ext cx="4411559" cy="394719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742C1112-F883-D069-0D23-60C88677107B}"/>
              </a:ext>
            </a:extLst>
          </p:cNvPr>
          <p:cNvSpPr/>
          <p:nvPr/>
        </p:nvSpPr>
        <p:spPr>
          <a:xfrm>
            <a:off x="3677466" y="2937058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D82A9256-E0CF-95AD-3E96-B7DEF50D10ED}"/>
              </a:ext>
            </a:extLst>
          </p:cNvPr>
          <p:cNvSpPr/>
          <p:nvPr/>
        </p:nvSpPr>
        <p:spPr>
          <a:xfrm>
            <a:off x="3677466" y="49534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8993724E-80E4-E557-662A-13791A2AAE80}"/>
              </a:ext>
            </a:extLst>
          </p:cNvPr>
          <p:cNvSpPr/>
          <p:nvPr/>
        </p:nvSpPr>
        <p:spPr>
          <a:xfrm>
            <a:off x="7837395" y="2914581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1295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94DA0-840A-DB1B-E67B-30AE14084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5FAB356-651D-1742-F370-5F84F46D0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0241AE-2919-06E1-C24D-4A7C8AEE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CEDEE-859F-5499-DB6F-ADFD3B2AC9DE}"/>
              </a:ext>
            </a:extLst>
          </p:cNvPr>
          <p:cNvSpPr txBox="1"/>
          <p:nvPr/>
        </p:nvSpPr>
        <p:spPr>
          <a:xfrm>
            <a:off x="628585" y="705450"/>
            <a:ext cx="2635565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79E27-09B8-05BF-547A-1DD5E8EE62A4}"/>
              </a:ext>
            </a:extLst>
          </p:cNvPr>
          <p:cNvSpPr txBox="1"/>
          <p:nvPr/>
        </p:nvSpPr>
        <p:spPr>
          <a:xfrm>
            <a:off x="545387" y="2241973"/>
            <a:ext cx="2914910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Extra Person Information Type:</a:t>
            </a:r>
          </a:p>
          <a:p>
            <a:endParaRPr lang="en-US" dirty="0"/>
          </a:p>
          <a:p>
            <a:pPr marL="90488" lvl="1" indent="0">
              <a:buNone/>
            </a:pPr>
            <a:r>
              <a:rPr lang="en-US" sz="1400" b="1" dirty="0"/>
              <a:t>3- Assign to Responsibility :</a:t>
            </a:r>
          </a:p>
          <a:p>
            <a:pPr marL="90488" lvl="1" indent="0" algn="ctr">
              <a:buNone/>
            </a:pPr>
            <a:r>
              <a:rPr lang="en-US" dirty="0"/>
              <a:t>GLOBAL HRMS MANAGER&gt; SECURITY &gt; INFORMATION TYPE SECURITY</a:t>
            </a:r>
          </a:p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r>
              <a:rPr lang="en-US" sz="1400" b="1" dirty="0"/>
              <a:t>4- Extra Person Information:</a:t>
            </a:r>
          </a:p>
          <a:p>
            <a:pPr marL="90488" lvl="1" indent="0" algn="ctr">
              <a:buNone/>
            </a:pPr>
            <a:r>
              <a:rPr lang="en-US" dirty="0"/>
              <a:t>GLOBAL HRMS MANAGER&gt; PEOPLE &gt; ENTER  AND MAINTAIN &gt; FIND &gt; OTHER</a:t>
            </a:r>
          </a:p>
          <a:p>
            <a:pPr marL="90488" lvl="1" indent="0" algn="ctr">
              <a:buNone/>
            </a:pPr>
            <a:endParaRPr lang="en-US" dirty="0"/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F5595-3809-C928-0AD0-E6DF9052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FF2B229-9144-C310-CE71-22C3195830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8CB324-507E-F81B-75DE-4BDCC93949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526" b="23077"/>
          <a:stretch/>
        </p:blipFill>
        <p:spPr bwMode="auto">
          <a:xfrm>
            <a:off x="3676651" y="17255"/>
            <a:ext cx="8515349" cy="353584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48293C4-C466-8861-B0CC-13BB91BE1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49534"/>
            <a:ext cx="562105" cy="507104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59810599-D4B8-7287-1A26-70040A25A969}"/>
              </a:ext>
            </a:extLst>
          </p:cNvPr>
          <p:cNvSpPr/>
          <p:nvPr/>
        </p:nvSpPr>
        <p:spPr>
          <a:xfrm>
            <a:off x="3852862" y="9710"/>
            <a:ext cx="1775248" cy="21600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Assign to Responsibility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E88E7E-D4DC-0733-6ED8-254518CA8EF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359" b="23647"/>
          <a:stretch/>
        </p:blipFill>
        <p:spPr bwMode="auto">
          <a:xfrm>
            <a:off x="3676651" y="3028732"/>
            <a:ext cx="4438649" cy="38195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8FCB5B-B735-A6DF-3CB0-F59D8CF5B3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3077"/>
          <a:stretch/>
        </p:blipFill>
        <p:spPr bwMode="auto">
          <a:xfrm>
            <a:off x="8039100" y="3050463"/>
            <a:ext cx="4143886" cy="380220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Heptagon 29">
            <a:extLst>
              <a:ext uri="{FF2B5EF4-FFF2-40B4-BE49-F238E27FC236}">
                <a16:creationId xmlns:a16="http://schemas.microsoft.com/office/drawing/2014/main" id="{DFDE6956-640E-A711-94D9-43688544FF60}"/>
              </a:ext>
            </a:extLst>
          </p:cNvPr>
          <p:cNvSpPr/>
          <p:nvPr/>
        </p:nvSpPr>
        <p:spPr>
          <a:xfrm>
            <a:off x="3582456" y="4504980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27D1CE17-B158-E736-9130-460D1BEF9CAB}"/>
              </a:ext>
            </a:extLst>
          </p:cNvPr>
          <p:cNvSpPr/>
          <p:nvPr/>
        </p:nvSpPr>
        <p:spPr>
          <a:xfrm>
            <a:off x="3762862" y="4129890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C1BD8A7F-7845-8BE3-DF6E-47C86C78CFCB}"/>
              </a:ext>
            </a:extLst>
          </p:cNvPr>
          <p:cNvSpPr/>
          <p:nvPr/>
        </p:nvSpPr>
        <p:spPr>
          <a:xfrm>
            <a:off x="3762456" y="3052210"/>
            <a:ext cx="1775248" cy="21600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Extra Information</a:t>
            </a:r>
          </a:p>
        </p:txBody>
      </p:sp>
    </p:spTree>
    <p:extLst>
      <p:ext uri="{BB962C8B-B14F-4D97-AF65-F5344CB8AC3E}">
        <p14:creationId xmlns:p14="http://schemas.microsoft.com/office/powerpoint/2010/main" val="362949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68135-DD5C-8A4E-7F30-343671ED8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044173E-8D03-FB38-D061-058AE8AEC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3E491A-CCDE-7709-CFC9-329BF08C3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B8989-0DF2-36FF-22AF-DFD093733B12}"/>
              </a:ext>
            </a:extLst>
          </p:cNvPr>
          <p:cNvSpPr txBox="1"/>
          <p:nvPr/>
        </p:nvSpPr>
        <p:spPr>
          <a:xfrm>
            <a:off x="614433" y="938869"/>
            <a:ext cx="2622503" cy="1084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AFB1C-C0D8-B183-F4DC-E3630E6AEEF0}"/>
              </a:ext>
            </a:extLst>
          </p:cNvPr>
          <p:cNvSpPr txBox="1"/>
          <p:nvPr/>
        </p:nvSpPr>
        <p:spPr>
          <a:xfrm>
            <a:off x="602635" y="2241973"/>
            <a:ext cx="288074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End Employment :</a:t>
            </a:r>
          </a:p>
          <a:p>
            <a:endParaRPr lang="en-US" dirty="0"/>
          </a:p>
          <a:p>
            <a:pPr marL="90488" lvl="1" indent="0">
              <a:buNone/>
            </a:pPr>
            <a:r>
              <a:rPr lang="en-US" dirty="0"/>
              <a:t>Global HRMS MANAGER &gt; PEOPLE &gt; ENTER AND MAINTAIN &gt; FIND &gt; OTHER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53CA2-E723-9765-5268-0639BB2D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C533481F-8E3B-4712-237B-2A45F1F9D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A2CF6-0A8D-87C8-3E44-1B20A8B8FB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19" b="23077"/>
          <a:stretch/>
        </p:blipFill>
        <p:spPr bwMode="auto">
          <a:xfrm>
            <a:off x="3666796" y="0"/>
            <a:ext cx="8525204" cy="33392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4F383-DE1A-8B08-4410-56DDBABCED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23077"/>
          <a:stretch/>
        </p:blipFill>
        <p:spPr bwMode="auto">
          <a:xfrm>
            <a:off x="3666796" y="3354137"/>
            <a:ext cx="8525204" cy="349258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0D3BC704-0B67-F869-CB18-5011057BF87D}"/>
              </a:ext>
            </a:extLst>
          </p:cNvPr>
          <p:cNvSpPr/>
          <p:nvPr/>
        </p:nvSpPr>
        <p:spPr>
          <a:xfrm>
            <a:off x="6030131" y="-14861"/>
            <a:ext cx="3798726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End Employment  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BD4CCA9B-7FCA-CFC3-7BE9-19E0ED19BDC6}"/>
              </a:ext>
            </a:extLst>
          </p:cNvPr>
          <p:cNvSpPr/>
          <p:nvPr/>
        </p:nvSpPr>
        <p:spPr>
          <a:xfrm>
            <a:off x="3687833" y="206787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516FF493-7255-F3F2-EF33-DAE88CED0B7D}"/>
              </a:ext>
            </a:extLst>
          </p:cNvPr>
          <p:cNvSpPr/>
          <p:nvPr/>
        </p:nvSpPr>
        <p:spPr>
          <a:xfrm>
            <a:off x="3707581" y="336075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9866CCA-27F7-8D7C-ED0D-1FC798965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40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93D12-A5BA-1828-E7E7-1D8DE9A9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158371C-D958-D6AC-C38D-AAE524DB0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5DCBB8-B631-B51A-1A71-5CACFF5E3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3C062-BFF0-95A9-6B68-D88FE03C5DBA}"/>
              </a:ext>
            </a:extLst>
          </p:cNvPr>
          <p:cNvSpPr txBox="1"/>
          <p:nvPr/>
        </p:nvSpPr>
        <p:spPr>
          <a:xfrm>
            <a:off x="614433" y="938869"/>
            <a:ext cx="2622503" cy="1084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E5B32-C9CD-A2AB-A9F9-FBCAD60EB896}"/>
              </a:ext>
            </a:extLst>
          </p:cNvPr>
          <p:cNvSpPr txBox="1"/>
          <p:nvPr/>
        </p:nvSpPr>
        <p:spPr>
          <a:xfrm>
            <a:off x="602635" y="2241973"/>
            <a:ext cx="288074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View Lists:</a:t>
            </a:r>
          </a:p>
          <a:p>
            <a:pPr marL="90488" lvl="1" indent="0">
              <a:buNone/>
            </a:pPr>
            <a:r>
              <a:rPr lang="en-US" sz="1300" b="1" dirty="0"/>
              <a:t>1-   Assignment</a:t>
            </a:r>
          </a:p>
          <a:p>
            <a:pPr marL="90488" lvl="1" indent="0">
              <a:buNone/>
            </a:pPr>
            <a:r>
              <a:rPr lang="en-US" dirty="0"/>
              <a:t>A.  Global HRMS MANAGER &gt; VIEW &gt; LISTS &gt; PEOPLE BY ASSIGNMENT</a:t>
            </a:r>
          </a:p>
          <a:p>
            <a:pPr marL="90488" lvl="1" indent="0">
              <a:buNone/>
            </a:pPr>
            <a:r>
              <a:rPr lang="en-US" dirty="0"/>
              <a:t>B.  Global HRMS MANAGER &gt; VIEW  &gt;  LISTS &gt;  ASSIGNMENT</a:t>
            </a:r>
          </a:p>
          <a:p>
            <a:pPr lvl="1">
              <a:buAutoNum type="alphaUcPeriod" startAt="2"/>
            </a:pPr>
            <a:endParaRPr lang="en-US" sz="300" dirty="0"/>
          </a:p>
          <a:p>
            <a:pPr marL="90488" lvl="1" indent="0">
              <a:buNone/>
            </a:pPr>
            <a:r>
              <a:rPr lang="en-US" sz="1300" b="1" dirty="0"/>
              <a:t>2-    Position </a:t>
            </a:r>
          </a:p>
          <a:p>
            <a:pPr marL="90488" lvl="1" indent="0">
              <a:buNone/>
            </a:pPr>
            <a:r>
              <a:rPr lang="en-US" sz="1200" dirty="0"/>
              <a:t>Global HRMS MANAGER &gt; VIEW  &gt;  LISTS &gt;  WORKFORCE BY POSITION</a:t>
            </a:r>
          </a:p>
          <a:p>
            <a:pPr marL="90488" lvl="1" indent="0">
              <a:buNone/>
            </a:pPr>
            <a:endParaRPr lang="en-US" sz="400" dirty="0"/>
          </a:p>
          <a:p>
            <a:pPr marL="90488" lvl="1" indent="0">
              <a:buNone/>
            </a:pPr>
            <a:r>
              <a:rPr lang="en-US" sz="1300" b="1" dirty="0"/>
              <a:t>3- Element </a:t>
            </a:r>
          </a:p>
          <a:p>
            <a:pPr marL="90488" lvl="1" indent="0">
              <a:buNone/>
            </a:pPr>
            <a:r>
              <a:rPr lang="en-US" dirty="0"/>
              <a:t>Global HRMS MANAGER &gt; VIEW  &gt;  LISTS &gt;  EMPLOYEE BY ELEMENT</a:t>
            </a:r>
          </a:p>
          <a:p>
            <a:pPr marL="90488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525A-0782-56B8-006A-2740B84C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4EA5739-1329-1827-C77D-988D346F0E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D19C45-8FC6-3F79-95AD-397E287A7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18" b="40400"/>
          <a:stretch/>
        </p:blipFill>
        <p:spPr bwMode="auto">
          <a:xfrm>
            <a:off x="3644207" y="6929"/>
            <a:ext cx="4423800" cy="348679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Heptagon 17">
            <a:extLst>
              <a:ext uri="{FF2B5EF4-FFF2-40B4-BE49-F238E27FC236}">
                <a16:creationId xmlns:a16="http://schemas.microsoft.com/office/drawing/2014/main" id="{A39BC6DF-74A5-D3C5-DC63-AC3C03FC82DB}"/>
              </a:ext>
            </a:extLst>
          </p:cNvPr>
          <p:cNvSpPr/>
          <p:nvPr/>
        </p:nvSpPr>
        <p:spPr>
          <a:xfrm>
            <a:off x="3661537" y="26482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DD749C-EC0E-0BFD-5B62-B6DC8E6E04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80" b="39992"/>
          <a:stretch/>
        </p:blipFill>
        <p:spPr bwMode="auto">
          <a:xfrm>
            <a:off x="8068007" y="6929"/>
            <a:ext cx="4123993" cy="348679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Heptagon 26">
            <a:extLst>
              <a:ext uri="{FF2B5EF4-FFF2-40B4-BE49-F238E27FC236}">
                <a16:creationId xmlns:a16="http://schemas.microsoft.com/office/drawing/2014/main" id="{B731993B-31DA-B25E-FA8F-3E1BB77DE1C0}"/>
              </a:ext>
            </a:extLst>
          </p:cNvPr>
          <p:cNvSpPr/>
          <p:nvPr/>
        </p:nvSpPr>
        <p:spPr>
          <a:xfrm>
            <a:off x="8139295" y="257865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046132B-0F33-9395-B894-7D69CED15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5E49779E-0D28-D1D1-135C-E5E7453C1495}"/>
              </a:ext>
            </a:extLst>
          </p:cNvPr>
          <p:cNvSpPr/>
          <p:nvPr/>
        </p:nvSpPr>
        <p:spPr>
          <a:xfrm>
            <a:off x="6334126" y="-2207"/>
            <a:ext cx="3305174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Assignment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6E8EE-59A4-7188-75A7-F2798C109C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80" b="39992"/>
          <a:stretch/>
        </p:blipFill>
        <p:spPr bwMode="auto">
          <a:xfrm>
            <a:off x="3644208" y="3214178"/>
            <a:ext cx="4423800" cy="36450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E4EFCFE4-06F7-78C2-0E1C-94062F3B3E2C}"/>
              </a:ext>
            </a:extLst>
          </p:cNvPr>
          <p:cNvSpPr/>
          <p:nvPr/>
        </p:nvSpPr>
        <p:spPr>
          <a:xfrm>
            <a:off x="3672826" y="3232313"/>
            <a:ext cx="1388075" cy="18000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Position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EB6B82-E3C4-CAA4-C5B1-E074A5B471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417" b="38768"/>
          <a:stretch/>
        </p:blipFill>
        <p:spPr bwMode="auto">
          <a:xfrm>
            <a:off x="8096625" y="3201650"/>
            <a:ext cx="4095375" cy="36450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594DAFF8-6078-1D6D-DEEE-E922FD1C4B83}"/>
              </a:ext>
            </a:extLst>
          </p:cNvPr>
          <p:cNvSpPr/>
          <p:nvPr/>
        </p:nvSpPr>
        <p:spPr>
          <a:xfrm>
            <a:off x="8128006" y="3219637"/>
            <a:ext cx="1388075" cy="18000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Element </a:t>
            </a:r>
          </a:p>
        </p:txBody>
      </p:sp>
    </p:spTree>
    <p:extLst>
      <p:ext uri="{BB962C8B-B14F-4D97-AF65-F5344CB8AC3E}">
        <p14:creationId xmlns:p14="http://schemas.microsoft.com/office/powerpoint/2010/main" val="92544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B773A-08F3-BDC2-D9E1-17F9372D1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2BCB573-8561-899F-A0C2-9F1DFB99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5AA4F-B788-E4BC-8D2E-EBA27F993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BF1CF-C949-7FE9-7B2E-AE91CCEDA1D3}"/>
              </a:ext>
            </a:extLst>
          </p:cNvPr>
          <p:cNvSpPr txBox="1"/>
          <p:nvPr/>
        </p:nvSpPr>
        <p:spPr>
          <a:xfrm>
            <a:off x="614433" y="938869"/>
            <a:ext cx="2622503" cy="1084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4A211-D57D-82DC-3678-233D244A7620}"/>
              </a:ext>
            </a:extLst>
          </p:cNvPr>
          <p:cNvSpPr txBox="1"/>
          <p:nvPr/>
        </p:nvSpPr>
        <p:spPr>
          <a:xfrm>
            <a:off x="602635" y="2241973"/>
            <a:ext cx="288074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View Lists:</a:t>
            </a:r>
          </a:p>
          <a:p>
            <a:pPr marL="90488" lvl="1" indent="0">
              <a:buNone/>
            </a:pPr>
            <a:r>
              <a:rPr lang="en-US" sz="1300" b="1" dirty="0"/>
              <a:t>4-   Special Information </a:t>
            </a:r>
          </a:p>
          <a:p>
            <a:pPr marL="90488" lvl="1" indent="0">
              <a:buNone/>
            </a:pPr>
            <a:r>
              <a:rPr lang="en-US" dirty="0"/>
              <a:t>Global HRMS MANAGER &gt; VIEW &gt; LISTS &gt; PEOPLE BY SPECIAL INFORMATION</a:t>
            </a:r>
          </a:p>
          <a:p>
            <a:pPr marL="90488" lvl="1" indent="0">
              <a:buNone/>
            </a:pPr>
            <a:endParaRPr lang="en-US" dirty="0"/>
          </a:p>
          <a:p>
            <a:pPr marL="90488" lvl="1" indent="0">
              <a:buNone/>
            </a:pPr>
            <a:r>
              <a:rPr lang="en-US" sz="1600" b="1" dirty="0"/>
              <a:t>Date Track</a:t>
            </a:r>
          </a:p>
          <a:p>
            <a:pPr marL="90488" lvl="1" indent="0">
              <a:buNone/>
            </a:pPr>
            <a:r>
              <a:rPr lang="en-US" dirty="0"/>
              <a:t>Global HRMS MANAGER &gt; PEOPLE &gt; ENTER AND MAINTAIN &gt; FIND &gt; ASSIGNMENT</a:t>
            </a:r>
          </a:p>
          <a:p>
            <a:pPr marL="9048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DDF31-B3EE-40A0-A845-0E9F7FC6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E364E76-7FC3-0A90-EB33-2EE68457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51E9E-C920-45B1-C643-4CA24C1E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46" b="39584"/>
          <a:stretch/>
        </p:blipFill>
        <p:spPr bwMode="auto">
          <a:xfrm>
            <a:off x="3721324" y="-15"/>
            <a:ext cx="8470676" cy="319477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37F3A6E-8767-0571-E6DA-C2126CB6BB3B}"/>
              </a:ext>
            </a:extLst>
          </p:cNvPr>
          <p:cNvSpPr/>
          <p:nvPr/>
        </p:nvSpPr>
        <p:spPr>
          <a:xfrm>
            <a:off x="6334126" y="-2207"/>
            <a:ext cx="3305174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Special Information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87678AA-C70B-DA26-6722-403547330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99" y="11273"/>
            <a:ext cx="562105" cy="507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DE2C8E-EC0F-450A-441C-470DC4700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6" b="26113"/>
          <a:stretch/>
        </p:blipFill>
        <p:spPr bwMode="auto">
          <a:xfrm>
            <a:off x="3711799" y="3192115"/>
            <a:ext cx="8470676" cy="36771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B286FA99-A836-ED9C-BEB7-66502270D5E9}"/>
              </a:ext>
            </a:extLst>
          </p:cNvPr>
          <p:cNvSpPr/>
          <p:nvPr/>
        </p:nvSpPr>
        <p:spPr>
          <a:xfrm>
            <a:off x="6334126" y="3204445"/>
            <a:ext cx="3305174" cy="215030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Date Track</a:t>
            </a:r>
          </a:p>
        </p:txBody>
      </p:sp>
    </p:spTree>
    <p:extLst>
      <p:ext uri="{BB962C8B-B14F-4D97-AF65-F5344CB8AC3E}">
        <p14:creationId xmlns:p14="http://schemas.microsoft.com/office/powerpoint/2010/main" val="62811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8D8F8-5F3B-3706-78E3-7A09BDE7E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18D9E8-8C89-A141-17F1-EC65A89FE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4DCD9F-BDDE-60CD-3AB7-2D90FE804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D198E-602E-D551-7C14-359EDB331BEF}"/>
              </a:ext>
            </a:extLst>
          </p:cNvPr>
          <p:cNvSpPr txBox="1"/>
          <p:nvPr/>
        </p:nvSpPr>
        <p:spPr>
          <a:xfrm>
            <a:off x="615418" y="1026514"/>
            <a:ext cx="2727005" cy="1080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5430B-A7CF-E17C-01CD-4FC3B3EEFFA5}"/>
              </a:ext>
            </a:extLst>
          </p:cNvPr>
          <p:cNvSpPr txBox="1"/>
          <p:nvPr/>
        </p:nvSpPr>
        <p:spPr>
          <a:xfrm>
            <a:off x="659289" y="2241973"/>
            <a:ext cx="277457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Reports:</a:t>
            </a:r>
          </a:p>
          <a:p>
            <a:endParaRPr lang="en-US" dirty="0"/>
          </a:p>
          <a:p>
            <a:pPr marL="90488" lvl="1" indent="0" algn="ctr">
              <a:buNone/>
            </a:pPr>
            <a:r>
              <a:rPr lang="en-US" dirty="0"/>
              <a:t>Global HRMS MANAGER &gt; </a:t>
            </a:r>
            <a:r>
              <a:rPr lang="en-US" sz="1100" dirty="0"/>
              <a:t>VIEW &gt; REQUESTS &gt; SUBMIT A NEW REQUIST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3D73F-6AEC-A77D-93FD-59014FB5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543061B-7BA9-05D8-B796-CBCC863CE9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2C582-CEA5-0266-B160-5353DEC4B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4" b="22792"/>
          <a:stretch/>
        </p:blipFill>
        <p:spPr bwMode="auto">
          <a:xfrm>
            <a:off x="3664634" y="11273"/>
            <a:ext cx="4021271" cy="31662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2C32F-1097-CF03-7CC2-4940E9889D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3077"/>
          <a:stretch/>
        </p:blipFill>
        <p:spPr bwMode="auto">
          <a:xfrm>
            <a:off x="7676380" y="7704"/>
            <a:ext cx="4506095" cy="355030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9A5CBE0-E863-97B8-2F8D-2624E6FCD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155" y="11273"/>
            <a:ext cx="379149" cy="34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C69F8-8820-4E62-5ACA-DC238017BD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442" b="19658"/>
          <a:stretch/>
        </p:blipFill>
        <p:spPr bwMode="auto">
          <a:xfrm>
            <a:off x="3665492" y="3074827"/>
            <a:ext cx="4020414" cy="377836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A2912-D29C-826C-6ECC-1C9456DD279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442" b="19658"/>
          <a:stretch/>
        </p:blipFill>
        <p:spPr bwMode="auto">
          <a:xfrm>
            <a:off x="7685906" y="3076575"/>
            <a:ext cx="4497082" cy="377015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Heptagon 26">
            <a:extLst>
              <a:ext uri="{FF2B5EF4-FFF2-40B4-BE49-F238E27FC236}">
                <a16:creationId xmlns:a16="http://schemas.microsoft.com/office/drawing/2014/main" id="{01FEA9BE-8565-5293-CB9B-F0B84C917643}"/>
              </a:ext>
            </a:extLst>
          </p:cNvPr>
          <p:cNvSpPr/>
          <p:nvPr/>
        </p:nvSpPr>
        <p:spPr>
          <a:xfrm>
            <a:off x="7730503" y="31984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E0F2250C-824B-8AA5-ED23-4A7986771313}"/>
              </a:ext>
            </a:extLst>
          </p:cNvPr>
          <p:cNvSpPr/>
          <p:nvPr/>
        </p:nvSpPr>
        <p:spPr>
          <a:xfrm>
            <a:off x="3710407" y="53351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1" name="Heptagon 30">
            <a:extLst>
              <a:ext uri="{FF2B5EF4-FFF2-40B4-BE49-F238E27FC236}">
                <a16:creationId xmlns:a16="http://schemas.microsoft.com/office/drawing/2014/main" id="{CD45DCDF-E71B-DBDB-BD5E-792EEC6407C8}"/>
              </a:ext>
            </a:extLst>
          </p:cNvPr>
          <p:cNvSpPr/>
          <p:nvPr/>
        </p:nvSpPr>
        <p:spPr>
          <a:xfrm>
            <a:off x="3715655" y="3096687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4AFF7CA1-2411-A5E4-213C-BD28C5A6B775}"/>
              </a:ext>
            </a:extLst>
          </p:cNvPr>
          <p:cNvSpPr/>
          <p:nvPr/>
        </p:nvSpPr>
        <p:spPr>
          <a:xfrm>
            <a:off x="7728137" y="3096687"/>
            <a:ext cx="180000" cy="18000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9426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82247-DD27-3540-FF42-83B1771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EE0D450-80FF-AF8E-FCEF-A84639618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1BC76-63F3-291D-C115-FBD9D1B38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4F9A9-0D59-7555-DA3E-79715ACABA5B}"/>
              </a:ext>
            </a:extLst>
          </p:cNvPr>
          <p:cNvSpPr txBox="1"/>
          <p:nvPr/>
        </p:nvSpPr>
        <p:spPr>
          <a:xfrm>
            <a:off x="615418" y="1026514"/>
            <a:ext cx="2727005" cy="1080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A8740-537F-D999-9B58-E22AC4D38F91}"/>
              </a:ext>
            </a:extLst>
          </p:cNvPr>
          <p:cNvSpPr txBox="1"/>
          <p:nvPr/>
        </p:nvSpPr>
        <p:spPr>
          <a:xfrm>
            <a:off x="659289" y="2241973"/>
            <a:ext cx="2774575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Reports:</a:t>
            </a:r>
          </a:p>
          <a:p>
            <a:endParaRPr lang="en-US" dirty="0"/>
          </a:p>
          <a:p>
            <a:pPr marL="90488" lvl="1" indent="0" algn="ctr">
              <a:buNone/>
            </a:pPr>
            <a:r>
              <a:rPr lang="en-US" dirty="0"/>
              <a:t>Global HRMS MANAGER &gt; </a:t>
            </a:r>
            <a:r>
              <a:rPr lang="en-US" sz="1100" dirty="0"/>
              <a:t>VIEW &gt; REQUESTS &gt; SUBMIT A NEW REQUIST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3C19F-D110-96D9-1947-3F196542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FD1B1F3-3517-446C-EE1F-234D1211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58EB4-CC0F-6B07-B061-E14E45DEFD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763" b="20228"/>
          <a:stretch/>
        </p:blipFill>
        <p:spPr bwMode="auto">
          <a:xfrm>
            <a:off x="3664980" y="-2207"/>
            <a:ext cx="4020414" cy="306576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3FDE6F-9F8D-5DA3-F002-187034C0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2" b="22792"/>
          <a:stretch/>
        </p:blipFill>
        <p:spPr bwMode="auto">
          <a:xfrm>
            <a:off x="7685394" y="16955"/>
            <a:ext cx="4502100" cy="304659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C6CC6C6-AD1F-A206-6BE3-125DACC056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155" y="11273"/>
            <a:ext cx="379149" cy="342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A0D19-D4A9-544C-B026-3184716BF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1" b="24216"/>
          <a:stretch/>
        </p:blipFill>
        <p:spPr bwMode="auto">
          <a:xfrm>
            <a:off x="3672361" y="3063554"/>
            <a:ext cx="4004021" cy="378339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890089-15E2-1628-4162-F759045402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680" b="18234"/>
          <a:stretch/>
        </p:blipFill>
        <p:spPr bwMode="auto">
          <a:xfrm>
            <a:off x="7683763" y="3086867"/>
            <a:ext cx="4499608" cy="37630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Heptagon 34">
            <a:extLst>
              <a:ext uri="{FF2B5EF4-FFF2-40B4-BE49-F238E27FC236}">
                <a16:creationId xmlns:a16="http://schemas.microsoft.com/office/drawing/2014/main" id="{0DA53D9B-4906-29B6-C492-BB7A8B1E1ADA}"/>
              </a:ext>
            </a:extLst>
          </p:cNvPr>
          <p:cNvSpPr/>
          <p:nvPr/>
        </p:nvSpPr>
        <p:spPr>
          <a:xfrm>
            <a:off x="3725441" y="11050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9ACD0270-2589-1797-39C4-4D39030531A6}"/>
              </a:ext>
            </a:extLst>
          </p:cNvPr>
          <p:cNvSpPr/>
          <p:nvPr/>
        </p:nvSpPr>
        <p:spPr>
          <a:xfrm>
            <a:off x="7761036" y="14748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37" name="Heptagon 36">
            <a:extLst>
              <a:ext uri="{FF2B5EF4-FFF2-40B4-BE49-F238E27FC236}">
                <a16:creationId xmlns:a16="http://schemas.microsoft.com/office/drawing/2014/main" id="{D1F40664-D3F0-BDA6-3BFF-518575E485BB}"/>
              </a:ext>
            </a:extLst>
          </p:cNvPr>
          <p:cNvSpPr/>
          <p:nvPr/>
        </p:nvSpPr>
        <p:spPr>
          <a:xfrm>
            <a:off x="3725441" y="3122346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38" name="Heptagon 37">
            <a:extLst>
              <a:ext uri="{FF2B5EF4-FFF2-40B4-BE49-F238E27FC236}">
                <a16:creationId xmlns:a16="http://schemas.microsoft.com/office/drawing/2014/main" id="{B34A3A7A-3D00-35C7-E8A5-913770F6A459}"/>
              </a:ext>
            </a:extLst>
          </p:cNvPr>
          <p:cNvSpPr/>
          <p:nvPr/>
        </p:nvSpPr>
        <p:spPr>
          <a:xfrm>
            <a:off x="7780706" y="3122346"/>
            <a:ext cx="268346" cy="215030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71983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10C69-035F-DA38-5763-71DCD6CE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7B36A3-F29E-8F35-3E1A-42BFD47EC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A8AE45-1BD3-D0BF-B1C8-27B5147C1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62737-E7F7-B29D-F3CF-AB48879191DC}"/>
              </a:ext>
            </a:extLst>
          </p:cNvPr>
          <p:cNvSpPr txBox="1"/>
          <p:nvPr/>
        </p:nvSpPr>
        <p:spPr>
          <a:xfrm>
            <a:off x="525645" y="746531"/>
            <a:ext cx="2792320" cy="133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6AF80-B57C-6E07-9106-E4BBF61B6AAE}"/>
              </a:ext>
            </a:extLst>
          </p:cNvPr>
          <p:cNvSpPr txBox="1"/>
          <p:nvPr/>
        </p:nvSpPr>
        <p:spPr>
          <a:xfrm>
            <a:off x="633163" y="2241973"/>
            <a:ext cx="2684802" cy="3677158"/>
          </a:xfrm>
          <a:prstGeom prst="rect">
            <a:avLst/>
          </a:prstGeom>
          <a:gradFill>
            <a:gsLst>
              <a:gs pos="58000">
                <a:schemeClr val="accent2">
                  <a:lumMod val="50000"/>
                </a:schemeClr>
              </a:gs>
              <a:gs pos="0">
                <a:schemeClr val="accent2">
                  <a:lumMod val="75000"/>
                </a:schemeClr>
              </a:gs>
              <a:gs pos="3600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r>
              <a:rPr lang="en-US" dirty="0"/>
              <a:t>View:</a:t>
            </a:r>
          </a:p>
          <a:p>
            <a:pPr marL="0" indent="0">
              <a:buNone/>
            </a:pPr>
            <a:endParaRPr lang="en-US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View Output: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View Log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CE781-74B4-6A70-23AD-32F8DDAF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B30FBDC5-3B12-B01D-E9ED-2950449BFD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3CAEC-45BC-E2E1-9C7F-078E65B2F2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58"/>
          <a:stretch/>
        </p:blipFill>
        <p:spPr bwMode="auto">
          <a:xfrm>
            <a:off x="3618021" y="11273"/>
            <a:ext cx="8560916" cy="321314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DD9D394-809A-BD0F-6260-396E50BFC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955" y="11273"/>
            <a:ext cx="509350" cy="420356"/>
          </a:xfrm>
          <a:prstGeom prst="rect">
            <a:avLst/>
          </a:prstGeom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B614D81A-79A0-7E5A-2838-F9C55B55E5DD}"/>
              </a:ext>
            </a:extLst>
          </p:cNvPr>
          <p:cNvSpPr/>
          <p:nvPr/>
        </p:nvSpPr>
        <p:spPr>
          <a:xfrm>
            <a:off x="7128836" y="4778"/>
            <a:ext cx="2218800" cy="246184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View Output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25CE3-59B2-6015-33EC-E5A81099FD5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"/>
          <a:stretch/>
        </p:blipFill>
        <p:spPr bwMode="auto">
          <a:xfrm>
            <a:off x="3618021" y="3235689"/>
            <a:ext cx="8560916" cy="363358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53DAEB08-2562-18CE-EB6F-07B84F6F9714}"/>
              </a:ext>
            </a:extLst>
          </p:cNvPr>
          <p:cNvSpPr/>
          <p:nvPr/>
        </p:nvSpPr>
        <p:spPr>
          <a:xfrm>
            <a:off x="7114470" y="3230911"/>
            <a:ext cx="2218800" cy="246184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View Log </a:t>
            </a:r>
          </a:p>
        </p:txBody>
      </p:sp>
    </p:spTree>
    <p:extLst>
      <p:ext uri="{BB962C8B-B14F-4D97-AF65-F5344CB8AC3E}">
        <p14:creationId xmlns:p14="http://schemas.microsoft.com/office/powerpoint/2010/main" val="3800737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845AD-B9F9-75AC-22CC-DBA30B79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A5D35-98A0-1A7F-2DD6-DAAB3AF9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69EB584-CCC7-F229-5049-0F54611EB5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AB22DFE-EEE2-429F-FC58-64F53CC57D84}"/>
              </a:ext>
            </a:extLst>
          </p:cNvPr>
          <p:cNvGrpSpPr/>
          <p:nvPr/>
        </p:nvGrpSpPr>
        <p:grpSpPr>
          <a:xfrm>
            <a:off x="-8842685" y="1656219"/>
            <a:ext cx="31416947" cy="5329110"/>
            <a:chOff x="4082740" y="1770519"/>
            <a:chExt cx="31416947" cy="53291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340F260-2F93-3A6B-9623-9A677AE6CEB1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B017FF96-0814-56B7-C7C0-E2BB730C6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641FCB-C16E-DB0D-B425-7F0AFE0588B9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1EFA92-0050-B5F4-04CF-98CEE81278BC}"/>
                </a:ext>
              </a:extLst>
            </p:cNvPr>
            <p:cNvGrpSpPr/>
            <p:nvPr/>
          </p:nvGrpSpPr>
          <p:grpSpPr>
            <a:xfrm>
              <a:off x="9134857" y="1770519"/>
              <a:ext cx="5055876" cy="5238310"/>
              <a:chOff x="1804788" y="2266949"/>
              <a:chExt cx="2247731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42421DA2-291E-B33C-82C4-745B602F4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4788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A46658-D1FE-34BC-8787-9761EAABCEE8}"/>
                  </a:ext>
                </a:extLst>
              </p:cNvPr>
              <p:cNvSpPr txBox="1"/>
              <p:nvPr/>
            </p:nvSpPr>
            <p:spPr>
              <a:xfrm>
                <a:off x="2359451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EED22F-FFAD-425D-614A-26ADA1339C81}"/>
                </a:ext>
              </a:extLst>
            </p:cNvPr>
            <p:cNvGrpSpPr/>
            <p:nvPr/>
          </p:nvGrpSpPr>
          <p:grpSpPr>
            <a:xfrm>
              <a:off x="16516068" y="1770519"/>
              <a:ext cx="4691926" cy="5329110"/>
              <a:chOff x="4429001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C5F24119-1CC2-173D-0709-2B9BF6CE5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001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6258C1-C846-98A1-088A-B59DA312815B}"/>
                  </a:ext>
                </a:extLst>
              </p:cNvPr>
              <p:cNvSpPr txBox="1"/>
              <p:nvPr/>
            </p:nvSpPr>
            <p:spPr>
              <a:xfrm>
                <a:off x="4886515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B9B6154-B374-54D2-7F49-4493EA243107}"/>
                </a:ext>
              </a:extLst>
            </p:cNvPr>
            <p:cNvGrpSpPr/>
            <p:nvPr/>
          </p:nvGrpSpPr>
          <p:grpSpPr>
            <a:xfrm>
              <a:off x="30125437" y="1770519"/>
              <a:ext cx="5374250" cy="5306761"/>
              <a:chOff x="10344052" y="2266949"/>
              <a:chExt cx="2438992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03944E-5A55-A9FD-016D-E74BFA2D0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44052" y="2266949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CB6277-2833-06E7-7619-808FD3616BF0}"/>
                  </a:ext>
                </a:extLst>
              </p:cNvPr>
              <p:cNvSpPr txBox="1"/>
              <p:nvPr/>
            </p:nvSpPr>
            <p:spPr>
              <a:xfrm>
                <a:off x="11016159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CBE8E1B-FB19-6EB8-127B-3AA5E2651368}"/>
                </a:ext>
              </a:extLst>
            </p:cNvPr>
            <p:cNvGrpSpPr/>
            <p:nvPr/>
          </p:nvGrpSpPr>
          <p:grpSpPr>
            <a:xfrm>
              <a:off x="24575772" y="1770519"/>
              <a:ext cx="4783097" cy="5306761"/>
              <a:chOff x="8062760" y="2266949"/>
              <a:chExt cx="2299437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7892D0-E6AE-A4E9-D0D1-EFDA6DA0DE23}"/>
                  </a:ext>
                </a:extLst>
              </p:cNvPr>
              <p:cNvSpPr txBox="1"/>
              <p:nvPr/>
            </p:nvSpPr>
            <p:spPr>
              <a:xfrm>
                <a:off x="8595312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F704878-FC2F-7C9D-AB58-55437BD65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2760" y="226694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BC586CD-1304-0C26-1198-888EB0C6ADE5}"/>
              </a:ext>
            </a:extLst>
          </p:cNvPr>
          <p:cNvSpPr/>
          <p:nvPr/>
        </p:nvSpPr>
        <p:spPr>
          <a:xfrm>
            <a:off x="-3171825" y="-985396"/>
            <a:ext cx="17783175" cy="311247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1FCE2F0-3E9A-F0BA-BFD7-80170AAC71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22B81-54C1-921A-3E46-ECD7C74F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3F90-CE27-9381-9028-76A7520E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FB29142-4B27-81AC-982B-36BA4F13C4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CAB0FD4-B479-AF92-2474-1513769475EE}"/>
              </a:ext>
            </a:extLst>
          </p:cNvPr>
          <p:cNvGrpSpPr/>
          <p:nvPr/>
        </p:nvGrpSpPr>
        <p:grpSpPr>
          <a:xfrm>
            <a:off x="-14398910" y="1577160"/>
            <a:ext cx="31601322" cy="5431680"/>
            <a:chOff x="4082740" y="1770519"/>
            <a:chExt cx="31601322" cy="543168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958C9B-3366-7BAD-653A-948F2A839D3F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C8C28F21-5AFD-7AD5-2E40-2EEF9E9D7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260284-203F-2907-5791-7AF064F36ACA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52E0E5-496D-3734-6F1E-B66CF165C013}"/>
                </a:ext>
              </a:extLst>
            </p:cNvPr>
            <p:cNvGrpSpPr/>
            <p:nvPr/>
          </p:nvGrpSpPr>
          <p:grpSpPr>
            <a:xfrm>
              <a:off x="10195550" y="1770519"/>
              <a:ext cx="5055878" cy="5238310"/>
              <a:chOff x="2276349" y="2266949"/>
              <a:chExt cx="2247732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1D20210A-78D1-2CC9-B94F-941882D9C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349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847B46-C0F9-A205-6B53-A18C0C41F224}"/>
                  </a:ext>
                </a:extLst>
              </p:cNvPr>
              <p:cNvSpPr txBox="1"/>
              <p:nvPr/>
            </p:nvSpPr>
            <p:spPr>
              <a:xfrm>
                <a:off x="2831013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D2DE56-7BD3-5C62-2B67-69A6DF6FFACD}"/>
                </a:ext>
              </a:extLst>
            </p:cNvPr>
            <p:cNvGrpSpPr/>
            <p:nvPr/>
          </p:nvGrpSpPr>
          <p:grpSpPr>
            <a:xfrm>
              <a:off x="15356531" y="1816681"/>
              <a:ext cx="4691926" cy="5329110"/>
              <a:chOff x="3882851" y="2293800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15668DE1-6C14-5157-E1DD-AB00ACAF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2851" y="2293800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0EC1F7-7A65-DF58-F828-36EC60E233B1}"/>
                  </a:ext>
                </a:extLst>
              </p:cNvPr>
              <p:cNvSpPr txBox="1"/>
              <p:nvPr/>
            </p:nvSpPr>
            <p:spPr>
              <a:xfrm>
                <a:off x="4340366" y="5027472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5F67D0C-B758-0FCC-8315-DE98FD8DA044}"/>
                </a:ext>
              </a:extLst>
            </p:cNvPr>
            <p:cNvGrpSpPr/>
            <p:nvPr/>
          </p:nvGrpSpPr>
          <p:grpSpPr>
            <a:xfrm>
              <a:off x="30309830" y="1895438"/>
              <a:ext cx="5374232" cy="5306761"/>
              <a:chOff x="10427732" y="2339218"/>
              <a:chExt cx="2438983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2D75786-BDC2-B40B-6D79-1D52909BB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27732" y="2339218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15E83B-0D2F-F56F-4597-8C8D0BB00A23}"/>
                  </a:ext>
                </a:extLst>
              </p:cNvPr>
              <p:cNvSpPr txBox="1"/>
              <p:nvPr/>
            </p:nvSpPr>
            <p:spPr>
              <a:xfrm>
                <a:off x="11099830" y="5084809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7057B4-437C-A771-B03D-29624116DB39}"/>
                </a:ext>
              </a:extLst>
            </p:cNvPr>
            <p:cNvGrpSpPr/>
            <p:nvPr/>
          </p:nvGrpSpPr>
          <p:grpSpPr>
            <a:xfrm>
              <a:off x="22204052" y="1770519"/>
              <a:ext cx="4783094" cy="5306761"/>
              <a:chOff x="6922574" y="2266949"/>
              <a:chExt cx="2299436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940A90-AA4A-7C5A-B9BA-F371946A41D2}"/>
                  </a:ext>
                </a:extLst>
              </p:cNvPr>
              <p:cNvSpPr txBox="1"/>
              <p:nvPr/>
            </p:nvSpPr>
            <p:spPr>
              <a:xfrm>
                <a:off x="7455125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2B03BA9-D294-2CA5-2793-B5CC38852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2574" y="226694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DAAAD21-395A-1512-05E6-CF0F2A96C6D0}"/>
              </a:ext>
            </a:extLst>
          </p:cNvPr>
          <p:cNvSpPr/>
          <p:nvPr/>
        </p:nvSpPr>
        <p:spPr>
          <a:xfrm>
            <a:off x="-1743075" y="-985396"/>
            <a:ext cx="15773400" cy="311247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6CDFB02-03BC-64FE-D665-DD862BAA2E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AB3CA-220A-504C-25ED-ABBD936E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78158-0745-CE00-CACB-3AE6F950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26400A8-5E6A-563A-BFB1-84E006C5F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6522B47-A06D-40E3-0875-93B618C81FBA}"/>
              </a:ext>
            </a:extLst>
          </p:cNvPr>
          <p:cNvGrpSpPr/>
          <p:nvPr/>
        </p:nvGrpSpPr>
        <p:grpSpPr>
          <a:xfrm>
            <a:off x="-19904360" y="1662885"/>
            <a:ext cx="29045211" cy="5329110"/>
            <a:chOff x="4082740" y="1770519"/>
            <a:chExt cx="29045211" cy="53291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7C83BC-2F0F-1BD1-FF4A-7469E7E21B96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BB5A73B1-1E76-EDF6-E393-6BA715ED7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491E61-5D04-7E0D-3E2F-CB7B67DA6D85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08234C-6017-D047-B79F-2AF12E25E421}"/>
                </a:ext>
              </a:extLst>
            </p:cNvPr>
            <p:cNvGrpSpPr/>
            <p:nvPr/>
          </p:nvGrpSpPr>
          <p:grpSpPr>
            <a:xfrm>
              <a:off x="10195550" y="1770519"/>
              <a:ext cx="5055878" cy="5238310"/>
              <a:chOff x="2276349" y="2266949"/>
              <a:chExt cx="2247732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D55B9F1F-1A3B-1798-F6A7-702DF485B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349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761AAB-BD3D-D095-FC5F-37C6DD1760B0}"/>
                  </a:ext>
                </a:extLst>
              </p:cNvPr>
              <p:cNvSpPr txBox="1"/>
              <p:nvPr/>
            </p:nvSpPr>
            <p:spPr>
              <a:xfrm>
                <a:off x="2831013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C13AFE-4B97-A00E-B915-57E9B21543A8}"/>
                </a:ext>
              </a:extLst>
            </p:cNvPr>
            <p:cNvGrpSpPr/>
            <p:nvPr/>
          </p:nvGrpSpPr>
          <p:grpSpPr>
            <a:xfrm>
              <a:off x="16516068" y="1770519"/>
              <a:ext cx="4691926" cy="5329110"/>
              <a:chOff x="4429001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A85E35DC-557C-3546-425D-905D32682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001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5CB104-0E51-52F2-0C73-BAEA3536B13F}"/>
                  </a:ext>
                </a:extLst>
              </p:cNvPr>
              <p:cNvSpPr txBox="1"/>
              <p:nvPr/>
            </p:nvSpPr>
            <p:spPr>
              <a:xfrm>
                <a:off x="4886515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F95F6C-B9F2-9F7F-F2BC-E5119248446F}"/>
                </a:ext>
              </a:extLst>
            </p:cNvPr>
            <p:cNvGrpSpPr/>
            <p:nvPr/>
          </p:nvGrpSpPr>
          <p:grpSpPr>
            <a:xfrm>
              <a:off x="27753719" y="2136459"/>
              <a:ext cx="5374232" cy="4940821"/>
              <a:chOff x="9267694" y="2478655"/>
              <a:chExt cx="2438983" cy="285838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FDDAAD1-BA64-6548-4AF6-ECC9F63A5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7694" y="2478655"/>
                <a:ext cx="1998794" cy="257155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AD0D52-B4A5-447C-2F6D-2B8E4D24D946}"/>
                  </a:ext>
                </a:extLst>
              </p:cNvPr>
              <p:cNvSpPr txBox="1"/>
              <p:nvPr/>
            </p:nvSpPr>
            <p:spPr>
              <a:xfrm>
                <a:off x="9939792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72230E-AF94-3AA7-9B93-2A3B3BAE340B}"/>
                </a:ext>
              </a:extLst>
            </p:cNvPr>
            <p:cNvGrpSpPr/>
            <p:nvPr/>
          </p:nvGrpSpPr>
          <p:grpSpPr>
            <a:xfrm>
              <a:off x="19571434" y="1792869"/>
              <a:ext cx="4783094" cy="5306759"/>
              <a:chOff x="5656963" y="2279879"/>
              <a:chExt cx="2299436" cy="307010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368A28-D41F-5236-DFFA-857D42B7FA6A}"/>
                  </a:ext>
                </a:extLst>
              </p:cNvPr>
              <p:cNvSpPr txBox="1"/>
              <p:nvPr/>
            </p:nvSpPr>
            <p:spPr>
              <a:xfrm>
                <a:off x="6189514" y="5025762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BEE0078-C078-5AD7-FACF-410BA244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6963" y="2279879"/>
                <a:ext cx="2209931" cy="2733672"/>
              </a:xfrm>
              <a:prstGeom prst="rect">
                <a:avLst/>
              </a:prstGeom>
            </p:spPr>
          </p:pic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AF4288-2965-AAA1-1444-4B1DA2C4B331}"/>
              </a:ext>
            </a:extLst>
          </p:cNvPr>
          <p:cNvSpPr/>
          <p:nvPr/>
        </p:nvSpPr>
        <p:spPr>
          <a:xfrm>
            <a:off x="-782849" y="-985396"/>
            <a:ext cx="13906499" cy="311247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Team Members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D379746-9B10-7E92-49F2-5E5A8C413E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8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CBFB5-2BA9-43A5-7139-70FD8D57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EF93C-A1F3-CBFD-185A-0C019851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14125E7-CB3B-6D9E-9D4C-13792D27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9CC76D3-6F87-17D9-5351-223CCE8AB850}"/>
              </a:ext>
            </a:extLst>
          </p:cNvPr>
          <p:cNvGrpSpPr/>
          <p:nvPr/>
        </p:nvGrpSpPr>
        <p:grpSpPr>
          <a:xfrm>
            <a:off x="-29181710" y="2072460"/>
            <a:ext cx="29045211" cy="5329110"/>
            <a:chOff x="4082740" y="1770519"/>
            <a:chExt cx="29045211" cy="53291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AA9E8E-CBEF-DBBB-0B6C-03654A32F06E}"/>
                </a:ext>
              </a:extLst>
            </p:cNvPr>
            <p:cNvGrpSpPr/>
            <p:nvPr/>
          </p:nvGrpSpPr>
          <p:grpSpPr>
            <a:xfrm>
              <a:off x="4082740" y="1895438"/>
              <a:ext cx="4848171" cy="5079130"/>
              <a:chOff x="123696" y="2266950"/>
              <a:chExt cx="2209930" cy="3018986"/>
            </a:xfrm>
          </p:grpSpPr>
          <p:pic>
            <p:nvPicPr>
              <p:cNvPr id="10" name="Picture 9" descr="A person taking a selfie&#10;&#10;AI-generated content may be incorrect.">
                <a:extLst>
                  <a:ext uri="{FF2B5EF4-FFF2-40B4-BE49-F238E27FC236}">
                    <a16:creationId xmlns:a16="http://schemas.microsoft.com/office/drawing/2014/main" id="{F814EE77-977C-2123-45E8-1A19062EA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96" y="2266950"/>
                <a:ext cx="2209930" cy="27336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864F3E-6913-A0F3-095B-BA31B6544826}"/>
                  </a:ext>
                </a:extLst>
              </p:cNvPr>
              <p:cNvSpPr txBox="1"/>
              <p:nvPr/>
            </p:nvSpPr>
            <p:spPr>
              <a:xfrm>
                <a:off x="694163" y="4957817"/>
                <a:ext cx="1633538" cy="328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Arwa Nagy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5FEF08-437E-60DA-311A-EF3FB8FF3253}"/>
                </a:ext>
              </a:extLst>
            </p:cNvPr>
            <p:cNvGrpSpPr/>
            <p:nvPr/>
          </p:nvGrpSpPr>
          <p:grpSpPr>
            <a:xfrm>
              <a:off x="10195550" y="1770519"/>
              <a:ext cx="5055878" cy="5238310"/>
              <a:chOff x="2276349" y="2266949"/>
              <a:chExt cx="2247732" cy="3031111"/>
            </a:xfrm>
          </p:grpSpPr>
          <p:pic>
            <p:nvPicPr>
              <p:cNvPr id="4" name="Picture 3" descr="A person in a blue suit&#10;&#10;AI-generated content may be incorrect.">
                <a:extLst>
                  <a:ext uri="{FF2B5EF4-FFF2-40B4-BE49-F238E27FC236}">
                    <a16:creationId xmlns:a16="http://schemas.microsoft.com/office/drawing/2014/main" id="{36E2404F-2B22-8094-8C19-A97C6C49D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349" y="2266949"/>
                <a:ext cx="2209929" cy="2733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3C80CC-1D9C-8940-C4E7-9877EA9F5D26}"/>
                  </a:ext>
                </a:extLst>
              </p:cNvPr>
              <p:cNvSpPr txBox="1"/>
              <p:nvPr/>
            </p:nvSpPr>
            <p:spPr>
              <a:xfrm>
                <a:off x="2831013" y="4970069"/>
                <a:ext cx="1693068" cy="32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Ahmed </a:t>
                </a:r>
                <a:r>
                  <a:rPr lang="en-US" sz="2800" dirty="0" err="1"/>
                  <a:t>Soudi</a:t>
                </a:r>
                <a:endParaRPr lang="en-US" sz="28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C6CF6F-E0A0-44F5-002B-8FC4C8E8CD7F}"/>
                </a:ext>
              </a:extLst>
            </p:cNvPr>
            <p:cNvGrpSpPr/>
            <p:nvPr/>
          </p:nvGrpSpPr>
          <p:grpSpPr>
            <a:xfrm>
              <a:off x="16516068" y="1770519"/>
              <a:ext cx="4691926" cy="5329110"/>
              <a:chOff x="4429001" y="2266949"/>
              <a:chExt cx="2209930" cy="3099790"/>
            </a:xfrm>
          </p:grpSpPr>
          <p:pic>
            <p:nvPicPr>
              <p:cNvPr id="8" name="Picture 7" descr="A person wearing a white head scarf&#10;&#10;AI-generated content may be incorrect.">
                <a:extLst>
                  <a:ext uri="{FF2B5EF4-FFF2-40B4-BE49-F238E27FC236}">
                    <a16:creationId xmlns:a16="http://schemas.microsoft.com/office/drawing/2014/main" id="{CB9E896D-3ECB-468D-223B-A14AD7612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001" y="2266949"/>
                <a:ext cx="2209930" cy="273367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E2C69A-6886-761A-AD15-F1915DE83E8C}"/>
                  </a:ext>
                </a:extLst>
              </p:cNvPr>
              <p:cNvSpPr txBox="1"/>
              <p:nvPr/>
            </p:nvSpPr>
            <p:spPr>
              <a:xfrm>
                <a:off x="4886515" y="5000621"/>
                <a:ext cx="1447666" cy="3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Amira Nasr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A3D615-7673-E41E-DCE1-55474B623828}"/>
                </a:ext>
              </a:extLst>
            </p:cNvPr>
            <p:cNvGrpSpPr/>
            <p:nvPr/>
          </p:nvGrpSpPr>
          <p:grpSpPr>
            <a:xfrm>
              <a:off x="27753719" y="1770519"/>
              <a:ext cx="5374232" cy="5306761"/>
              <a:chOff x="9267694" y="2266949"/>
              <a:chExt cx="2438983" cy="30700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3EA9A4A-6FA9-D1E2-EA54-5117774C3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7694" y="2266949"/>
                <a:ext cx="1998794" cy="273367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CE385A-6920-8D03-53FB-61C5E4FD2145}"/>
                  </a:ext>
                </a:extLst>
              </p:cNvPr>
              <p:cNvSpPr txBox="1"/>
              <p:nvPr/>
            </p:nvSpPr>
            <p:spPr>
              <a:xfrm>
                <a:off x="9939792" y="5012540"/>
                <a:ext cx="1766885" cy="32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 err="1"/>
                  <a:t>Doaa</a:t>
                </a:r>
                <a:r>
                  <a:rPr lang="en-US" sz="2800" dirty="0"/>
                  <a:t> Saleh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11FBA50-1B04-6D1E-0D7C-A1E128CFCB4A}"/>
                </a:ext>
              </a:extLst>
            </p:cNvPr>
            <p:cNvGrpSpPr/>
            <p:nvPr/>
          </p:nvGrpSpPr>
          <p:grpSpPr>
            <a:xfrm>
              <a:off x="22204052" y="1770519"/>
              <a:ext cx="4783094" cy="5306761"/>
              <a:chOff x="6922574" y="2266949"/>
              <a:chExt cx="2299436" cy="307010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FA5BC-6F24-72F8-53E8-97438F95D239}"/>
                  </a:ext>
                </a:extLst>
              </p:cNvPr>
              <p:cNvSpPr txBox="1"/>
              <p:nvPr/>
            </p:nvSpPr>
            <p:spPr>
              <a:xfrm>
                <a:off x="7455125" y="5012833"/>
                <a:ext cx="1766885" cy="32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sz="2800" dirty="0"/>
                  <a:t>Osama Fouad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A5C0EAF-A062-29DB-A2D6-3B8B295B2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2574" y="2266949"/>
                <a:ext cx="2209931" cy="2733672"/>
              </a:xfrm>
              <a:prstGeom prst="rect">
                <a:avLst/>
              </a:prstGeom>
            </p:spPr>
          </p:pic>
        </p:grpSp>
      </p:grpSp>
      <p:pic>
        <p:nvPicPr>
          <p:cNvPr id="5" name="Picture 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676072C6-1B0B-ED8C-CEF2-46A8B0CBE7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952625"/>
            <a:ext cx="3981450" cy="445611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9866D5C-86D6-6360-41F1-886AF5E4C73C}"/>
              </a:ext>
            </a:extLst>
          </p:cNvPr>
          <p:cNvSpPr/>
          <p:nvPr/>
        </p:nvSpPr>
        <p:spPr>
          <a:xfrm>
            <a:off x="-984487" y="-819149"/>
            <a:ext cx="13906499" cy="289161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Project Manager “ Instructor”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2BE25C0-7AE2-708D-60DF-1DE5877644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2" y="249647"/>
            <a:ext cx="812976" cy="733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DF633-799B-5C7D-D963-BF280E928D30}"/>
              </a:ext>
            </a:extLst>
          </p:cNvPr>
          <p:cNvSpPr txBox="1"/>
          <p:nvPr/>
        </p:nvSpPr>
        <p:spPr>
          <a:xfrm>
            <a:off x="4440441" y="6373814"/>
            <a:ext cx="3893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800" dirty="0"/>
              <a:t>Nader El </a:t>
            </a:r>
            <a:r>
              <a:rPr lang="en-US" sz="2800" dirty="0" err="1"/>
              <a:t>Habashy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800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79979-E14B-A8EE-3797-84F4D30DD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ECDBEF-5C59-6F1D-E3B9-A45694C5C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4234" y="221738"/>
            <a:ext cx="10229776" cy="820096"/>
          </a:xfrm>
        </p:spPr>
        <p:txBody>
          <a:bodyPr/>
          <a:lstStyle/>
          <a:p>
            <a:pPr marL="0" indent="0">
              <a:buNone/>
            </a:pPr>
            <a:r>
              <a:rPr lang="en-US" sz="2900" b="1" dirty="0"/>
              <a:t>Project Challenges: Approaches and Expected Outcomes  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EAF3B1-8DF4-B932-4F09-597D5ECD3EDE}"/>
              </a:ext>
            </a:extLst>
          </p:cNvPr>
          <p:cNvSpPr/>
          <p:nvPr/>
        </p:nvSpPr>
        <p:spPr>
          <a:xfrm>
            <a:off x="1846985" y="1892243"/>
            <a:ext cx="3977370" cy="408311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 System Limitations: Inefficient data sharing between departments (e.g.: Employees, Finance, HR)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&amp; Training Gaps: Lack of real-time visibility into key performance indicators (KPIs)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 processes: leading to errors and delays ( Manual Paperwork)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HR Analytics: Difficulty in generating comprehensive reports for accreditation and HR- decision making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9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A35BB9-3AF1-4E0E-CEAC-0BA516565F83}"/>
              </a:ext>
            </a:extLst>
          </p:cNvPr>
          <p:cNvSpPr/>
          <p:nvPr/>
        </p:nvSpPr>
        <p:spPr>
          <a:xfrm>
            <a:off x="6651358" y="1874137"/>
            <a:ext cx="3842652" cy="4083112"/>
          </a:xfrm>
          <a:prstGeom prst="roundRect">
            <a:avLst/>
          </a:prstGeom>
          <a:solidFill>
            <a:srgbClr val="08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4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Integrate / real-time data which empowers decision- making based on accurate insights and analysis.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Automate workflows/ processes 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Improve reporting and data analysis for best taken-decisions.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Reduce manual errors and increase efficiency.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B9ED50-37C1-D51B-8136-700AAA7BC43B}"/>
              </a:ext>
            </a:extLst>
          </p:cNvPr>
          <p:cNvSpPr/>
          <p:nvPr/>
        </p:nvSpPr>
        <p:spPr>
          <a:xfrm>
            <a:off x="1312830" y="6057917"/>
            <a:ext cx="9714368" cy="501387"/>
          </a:xfrm>
          <a:prstGeom prst="roundRect">
            <a:avLst>
              <a:gd name="adj" fmla="val 50000"/>
            </a:avLst>
          </a:prstGeom>
          <a:solidFill>
            <a:srgbClr val="11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C83939D-3BDB-C190-0991-A637A7481104}"/>
              </a:ext>
            </a:extLst>
          </p:cNvPr>
          <p:cNvSpPr/>
          <p:nvPr/>
        </p:nvSpPr>
        <p:spPr>
          <a:xfrm>
            <a:off x="3521874" y="6121397"/>
            <a:ext cx="398353" cy="37442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2EC9A-F81C-1697-D260-86775CCC3933}"/>
              </a:ext>
            </a:extLst>
          </p:cNvPr>
          <p:cNvSpPr txBox="1"/>
          <p:nvPr/>
        </p:nvSpPr>
        <p:spPr>
          <a:xfrm>
            <a:off x="457291" y="717984"/>
            <a:ext cx="10569907" cy="1271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700" kern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In response to the growing trend of digitalization, digital transformation has become an essential strategy rather than a mere option. This presentation explores how </a:t>
            </a:r>
            <a:r>
              <a:rPr lang="en-US" sz="1700" b="1" kern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Knowledge University </a:t>
            </a:r>
            <a:r>
              <a:rPr lang="en-US" sz="1700" kern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can leverage Oracle system solutions to streamline and optimize its HR processes, fostering greater efficiency, </a:t>
            </a:r>
            <a:r>
              <a:rPr lang="en-US" sz="17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accuracy</a:t>
            </a:r>
            <a:r>
              <a:rPr lang="en-US" sz="1700" kern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, and a data-driven approach to workforce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187718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206C7B-E6A4-C277-3D36-147877D0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5A389F-BADC-BC52-E32C-2441E144E8AA}"/>
              </a:ext>
            </a:extLst>
          </p:cNvPr>
          <p:cNvSpPr/>
          <p:nvPr/>
        </p:nvSpPr>
        <p:spPr>
          <a:xfrm>
            <a:off x="1772971" y="1815598"/>
            <a:ext cx="3915227" cy="4083113"/>
          </a:xfrm>
          <a:prstGeom prst="roundRect">
            <a:avLst/>
          </a:prstGeom>
          <a:solidFill>
            <a:srgbClr val="08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Inefficient data sharing between departments (e.g.: Employees, Finance, HR)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Lack of real-time visibility into key performance indicators (KPIs)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Manual processes leading to errors and delays</a:t>
            </a:r>
          </a:p>
          <a:p>
            <a:pPr marL="466725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Difficulty in generating comprehensive reports for accreditation and compliance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06DC13-CFD4-2415-9DCD-510B165727A4}"/>
              </a:ext>
            </a:extLst>
          </p:cNvPr>
          <p:cNvSpPr/>
          <p:nvPr/>
        </p:nvSpPr>
        <p:spPr>
          <a:xfrm>
            <a:off x="6577343" y="1797492"/>
            <a:ext cx="3748131" cy="40831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600" dirty="0">
                <a:latin typeface="Allianz Neo" panose="020B0504020203020204" pitchFamily="34" charset="77"/>
              </a:rPr>
              <a:t>Integrate / real-time data which empowers decision- making based on accurate insights and analysis.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600" dirty="0">
                <a:latin typeface="Allianz Neo" panose="020B0504020203020204" pitchFamily="34" charset="77"/>
              </a:rPr>
              <a:t> Cost Efficient and effective: Automate workflows/ processes with lower operational cost 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600" dirty="0">
                <a:latin typeface="Allianz Neo" panose="020B0504020203020204" pitchFamily="34" charset="77"/>
              </a:rPr>
              <a:t>Improve reporting and data analysis for best taken-decisions.</a:t>
            </a:r>
          </a:p>
          <a:p>
            <a:pPr marL="266700" lvl="1" indent="-180975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600" dirty="0">
                <a:latin typeface="Allianz Neo" panose="020B0504020203020204" pitchFamily="34" charset="77"/>
              </a:rPr>
              <a:t>Reduce manual errors and increase efficiency. </a:t>
            </a:r>
          </a:p>
          <a:p>
            <a:pPr marL="85725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600" dirty="0">
              <a:latin typeface="Allianz Neo" panose="020B0504020203020204" pitchFamily="34" charset="7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1BC6AF-636B-FF0A-67BC-063A18BD2260}"/>
              </a:ext>
            </a:extLst>
          </p:cNvPr>
          <p:cNvSpPr/>
          <p:nvPr/>
        </p:nvSpPr>
        <p:spPr>
          <a:xfrm>
            <a:off x="1238816" y="5981272"/>
            <a:ext cx="9714368" cy="501387"/>
          </a:xfrm>
          <a:prstGeom prst="roundRect">
            <a:avLst>
              <a:gd name="adj" fmla="val 50000"/>
            </a:avLst>
          </a:prstGeom>
          <a:solidFill>
            <a:srgbClr val="11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CC17412-195E-A071-A541-38A53833E67F}"/>
              </a:ext>
            </a:extLst>
          </p:cNvPr>
          <p:cNvSpPr/>
          <p:nvPr/>
        </p:nvSpPr>
        <p:spPr>
          <a:xfrm>
            <a:off x="8246196" y="6044752"/>
            <a:ext cx="398353" cy="374425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7047909-D643-6A5A-4810-8FD450183586}"/>
              </a:ext>
            </a:extLst>
          </p:cNvPr>
          <p:cNvSpPr txBox="1">
            <a:spLocks/>
          </p:cNvSpPr>
          <p:nvPr/>
        </p:nvSpPr>
        <p:spPr>
          <a:xfrm>
            <a:off x="352026" y="375341"/>
            <a:ext cx="10229776" cy="820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900" b="1" dirty="0"/>
              <a:t>Project Challenges: Approaches and Expected Outcomes  :</a:t>
            </a:r>
          </a:p>
        </p:txBody>
      </p:sp>
    </p:spTree>
    <p:extLst>
      <p:ext uri="{BB962C8B-B14F-4D97-AF65-F5344CB8AC3E}">
        <p14:creationId xmlns:p14="http://schemas.microsoft.com/office/powerpoint/2010/main" val="8802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15404</TotalTime>
  <Words>1528</Words>
  <Application>Microsoft Office PowerPoint</Application>
  <PresentationFormat>Widescreen</PresentationFormat>
  <Paragraphs>484</Paragraphs>
  <Slides>38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68</cp:revision>
  <dcterms:created xsi:type="dcterms:W3CDTF">2024-12-25T14:17:30Z</dcterms:created>
  <dcterms:modified xsi:type="dcterms:W3CDTF">2025-04-26T07:35:24Z</dcterms:modified>
</cp:coreProperties>
</file>